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</p:sldMasterIdLst>
  <p:sldIdLst>
    <p:sldId id="256" r:id="rId2"/>
    <p:sldId id="257" r:id="rId3"/>
    <p:sldId id="261" r:id="rId4"/>
    <p:sldId id="260" r:id="rId5"/>
    <p:sldId id="258" r:id="rId6"/>
    <p:sldId id="259" r:id="rId7"/>
    <p:sldId id="262" r:id="rId8"/>
    <p:sldId id="266" r:id="rId9"/>
    <p:sldId id="270" r:id="rId10"/>
    <p:sldId id="265" r:id="rId11"/>
    <p:sldId id="267" r:id="rId12"/>
    <p:sldId id="268" r:id="rId13"/>
    <p:sldId id="269" r:id="rId14"/>
    <p:sldId id="271" r:id="rId15"/>
    <p:sldId id="285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3" r:id="rId24"/>
    <p:sldId id="278" r:id="rId25"/>
    <p:sldId id="280" r:id="rId26"/>
    <p:sldId id="281" r:id="rId27"/>
    <p:sldId id="282" r:id="rId28"/>
    <p:sldId id="284" r:id="rId29"/>
    <p:sldId id="26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style val="34"/>
  <c:chart>
    <c:title>
      <c:tx>
        <c:rich>
          <a:bodyPr/>
          <a:lstStyle/>
          <a:p>
            <a:pPr>
              <a:defRPr/>
            </a:pPr>
            <a:r>
              <a:rPr lang="tr-TR" dirty="0"/>
              <a:t>Yerleştirme</a:t>
            </a:r>
            <a:r>
              <a:rPr lang="tr-TR" baseline="0" dirty="0"/>
              <a:t> Puanı Hesaplama</a:t>
            </a:r>
            <a:endParaRPr lang="en-US" dirty="0"/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Pt>
            <c:idx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D9B-4853-877C-3569AFBF1AFD}"/>
              </c:ext>
            </c:extLst>
          </c:dPt>
          <c:cat>
            <c:strRef>
              <c:f>Sayfa1!$A$2:$A$3</c:f>
              <c:strCache>
                <c:ptCount val="2"/>
                <c:pt idx="0">
                  <c:v>TEMEL YETERLİLİK TESTİ</c:v>
                </c:pt>
                <c:pt idx="1">
                  <c:v>ALAN YETERLİLİK TESTİ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9B-4853-877C-3569AFBF1AFD}"/>
            </c:ext>
          </c:extLst>
        </c:ser>
        <c:dLbls/>
      </c:pie3D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tr-TR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0.09286</cdr:x>
      <cdr:y>0.36047</cdr:y>
    </cdr:from>
    <cdr:to>
      <cdr:x>0.25649</cdr:x>
      <cdr:y>0.51534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566057" y="1464954"/>
          <a:ext cx="997528" cy="629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r-TR" sz="1800" b="1" dirty="0"/>
            <a:t>II. </a:t>
          </a:r>
          <a:r>
            <a:rPr lang="tr-TR" sz="1600" b="1" dirty="0" smtClean="0"/>
            <a:t>OTURUM</a:t>
          </a:r>
        </a:p>
        <a:p xmlns:a="http://schemas.openxmlformats.org/drawingml/2006/main">
          <a:pPr algn="ctr"/>
          <a:r>
            <a:rPr lang="tr-TR" sz="1600" b="1" dirty="0" smtClean="0"/>
            <a:t>AYT</a:t>
          </a:r>
        </a:p>
        <a:p xmlns:a="http://schemas.openxmlformats.org/drawingml/2006/main">
          <a:pPr algn="ctr"/>
          <a:endParaRPr lang="tr-TR" b="1" dirty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0.11429</cdr:x>
      <cdr:y>0.49781</cdr:y>
    </cdr:from>
    <cdr:to>
      <cdr:x>0.34026</cdr:x>
      <cdr:y>0.64099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696685" y="2023093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3600" b="1" dirty="0"/>
            <a:t>% 60</a:t>
          </a:r>
        </a:p>
      </cdr:txBody>
    </cdr:sp>
  </cdr:relSizeAnchor>
  <cdr:relSizeAnchor xmlns:cdr="http://schemas.openxmlformats.org/drawingml/2006/chartDrawing">
    <cdr:from>
      <cdr:x>0.34023</cdr:x>
      <cdr:y>0.32149</cdr:y>
    </cdr:from>
    <cdr:to>
      <cdr:x>0.50386</cdr:x>
      <cdr:y>0.47636</cdr:y>
    </cdr:to>
    <cdr:sp macro="" textlink="">
      <cdr:nvSpPr>
        <cdr:cNvPr id="4" name="1 Metin kutusu"/>
        <cdr:cNvSpPr txBox="1"/>
      </cdr:nvSpPr>
      <cdr:spPr>
        <a:xfrm xmlns:a="http://schemas.openxmlformats.org/drawingml/2006/main">
          <a:off x="2482337" y="1437186"/>
          <a:ext cx="1193917" cy="692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tr-TR" sz="1800" b="1" dirty="0"/>
            <a:t>I. </a:t>
          </a:r>
          <a:r>
            <a:rPr lang="tr-TR" sz="1600" b="1" dirty="0"/>
            <a:t>OTURUM</a:t>
          </a:r>
          <a:endParaRPr lang="tr-TR" b="1" dirty="0"/>
        </a:p>
        <a:p xmlns:a="http://schemas.openxmlformats.org/drawingml/2006/main">
          <a:pPr algn="ctr"/>
          <a:r>
            <a:rPr lang="tr-TR" sz="1100" b="1" dirty="0" smtClean="0"/>
            <a:t>TYT</a:t>
          </a:r>
          <a:endParaRPr lang="tr-TR" sz="1100" b="1" dirty="0"/>
        </a:p>
      </cdr:txBody>
    </cdr:sp>
  </cdr:relSizeAnchor>
  <cdr:relSizeAnchor xmlns:cdr="http://schemas.openxmlformats.org/drawingml/2006/chartDrawing">
    <cdr:from>
      <cdr:x>0.42078</cdr:x>
      <cdr:y>0.41786</cdr:y>
    </cdr:from>
    <cdr:to>
      <cdr:x>0.64675</cdr:x>
      <cdr:y>0.56104</cdr:y>
    </cdr:to>
    <cdr:sp macro="" textlink="">
      <cdr:nvSpPr>
        <cdr:cNvPr id="5" name="1 Metin kutusu"/>
        <cdr:cNvSpPr txBox="1"/>
      </cdr:nvSpPr>
      <cdr:spPr>
        <a:xfrm xmlns:a="http://schemas.openxmlformats.org/drawingml/2006/main">
          <a:off x="2565070" y="1698171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tr-TR" sz="3600" b="1" dirty="0"/>
            <a:t>% 40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60" y="1300787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60" y="3886200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35C2-9625-43AF-B185-AF63CD28A9CD}" type="datetimeFigureOut">
              <a:rPr lang="tr-TR" smtClean="0"/>
              <a:pPr/>
              <a:t>12.10.2023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D6BF-6BF6-46CA-9DAA-EDD7618229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63683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9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35C2-9625-43AF-B185-AF63CD28A9CD}" type="datetimeFigureOut">
              <a:rPr lang="tr-TR" smtClean="0"/>
              <a:pPr/>
              <a:t>12.10.2023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D6BF-6BF6-46CA-9DAA-EDD7618229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8286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599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2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35C2-9625-43AF-B185-AF63CD28A9CD}" type="datetimeFigureOut">
              <a:rPr lang="tr-TR" smtClean="0"/>
              <a:pPr/>
              <a:t>12.10.2023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D6BF-6BF6-46CA-9DAA-EDD7618229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59192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9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35C2-9625-43AF-B185-AF63CD28A9CD}" type="datetimeFigureOut">
              <a:rPr lang="tr-TR" smtClean="0"/>
              <a:pPr/>
              <a:t>12.10.2023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D6BF-6BF6-46CA-9DAA-EDD76182299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751116" y="75416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8" y="29935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72601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2138724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2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35C2-9625-43AF-B185-AF63CD28A9CD}" type="datetimeFigureOut">
              <a:rPr lang="tr-TR" smtClean="0"/>
              <a:pPr/>
              <a:t>12.10.2023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D6BF-6BF6-46CA-9DAA-EDD7618229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1676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0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0" y="2943358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3" y="2367093"/>
            <a:ext cx="246864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3" y="2943358"/>
            <a:ext cx="2477514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8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35C2-9625-43AF-B185-AF63CD28A9CD}" type="datetimeFigureOut">
              <a:rPr lang="tr-TR" smtClean="0"/>
              <a:pPr/>
              <a:t>12.10.2023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D6BF-6BF6-46CA-9DAA-EDD7618229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40331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4"/>
            <a:ext cx="2472306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3"/>
            <a:ext cx="2472306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70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2" y="2367094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2" y="4781083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5" y="4204820"/>
            <a:ext cx="247551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4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1" y="4781081"/>
            <a:ext cx="2478789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35C2-9625-43AF-B185-AF63CD28A9CD}" type="datetimeFigureOut">
              <a:rPr lang="tr-TR" smtClean="0"/>
              <a:pPr/>
              <a:t>12.10.2023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D6BF-6BF6-46CA-9DAA-EDD7618229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48973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2" y="2367096"/>
            <a:ext cx="7773339" cy="342410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35C2-9625-43AF-B185-AF63CD28A9CD}" type="datetimeFigureOut">
              <a:rPr lang="tr-TR" smtClean="0"/>
              <a:pPr/>
              <a:t>12.10.2023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D6BF-6BF6-46CA-9DAA-EDD7618229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94870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4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2" y="609602"/>
            <a:ext cx="5744043" cy="518159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35C2-9625-43AF-B185-AF63CD28A9CD}" type="datetimeFigureOut">
              <a:rPr lang="tr-TR" smtClean="0"/>
              <a:pPr/>
              <a:t>12.10.2023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D6BF-6BF6-46CA-9DAA-EDD7618229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54912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35C2-9625-43AF-B185-AF63CD28A9CD}" type="datetimeFigureOut">
              <a:rPr lang="tr-TR" smtClean="0"/>
              <a:pPr/>
              <a:t>12.10.2023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D6BF-6BF6-46CA-9DAA-EDD7618229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9600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1" y="2367095"/>
            <a:ext cx="777287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35C2-9625-43AF-B185-AF63CD28A9CD}" type="datetimeFigureOut">
              <a:rPr lang="tr-TR" smtClean="0"/>
              <a:pPr/>
              <a:t>12.10.2023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D6BF-6BF6-46CA-9DAA-EDD7618229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46212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3" y="828566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3" y="3657459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35C2-9625-43AF-B185-AF63CD28A9CD}" type="datetimeFigureOut">
              <a:rPr lang="tr-TR" smtClean="0"/>
              <a:pPr/>
              <a:t>12.10.2023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D6BF-6BF6-46CA-9DAA-EDD7618229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58344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20"/>
            <a:ext cx="7773339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2" y="2367095"/>
            <a:ext cx="382952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5"/>
            <a:ext cx="382905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35C2-9625-43AF-B185-AF63CD28A9CD}" type="datetimeFigureOut">
              <a:rPr lang="tr-TR" smtClean="0"/>
              <a:pPr/>
              <a:t>12.10.2023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D6BF-6BF6-46CA-9DAA-EDD7618229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7988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20"/>
            <a:ext cx="7773339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7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2" y="3051015"/>
            <a:ext cx="3829520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8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2" y="3051015"/>
            <a:ext cx="3829050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35C2-9625-43AF-B185-AF63CD28A9CD}" type="datetimeFigureOut">
              <a:rPr lang="tr-TR" smtClean="0"/>
              <a:pPr/>
              <a:t>12.10.2023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D6BF-6BF6-46CA-9DAA-EDD7618229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5789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35C2-9625-43AF-B185-AF63CD28A9CD}" type="datetimeFigureOut">
              <a:rPr lang="tr-TR" smtClean="0"/>
              <a:pPr/>
              <a:t>12.10.2023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D6BF-6BF6-46CA-9DAA-EDD7618229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97053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35C2-9625-43AF-B185-AF63CD28A9CD}" type="datetimeFigureOut">
              <a:rPr lang="tr-TR" smtClean="0"/>
              <a:pPr/>
              <a:t>12.10.2023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D6BF-6BF6-46CA-9DAA-EDD7618229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81475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3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2"/>
            <a:ext cx="4650123" cy="518159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3" y="2632852"/>
            <a:ext cx="2951766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35C2-9625-43AF-B185-AF63CD28A9CD}" type="datetimeFigureOut">
              <a:rPr lang="tr-TR" smtClean="0"/>
              <a:pPr/>
              <a:t>12.10.2023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D6BF-6BF6-46CA-9DAA-EDD7618229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0118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4451226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4" y="609601"/>
            <a:ext cx="244151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632855"/>
            <a:ext cx="4451212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35C2-9625-43AF-B185-AF63CD28A9CD}" type="datetimeFigureOut">
              <a:rPr lang="tr-TR" smtClean="0"/>
              <a:pPr/>
              <a:t>12.10.2023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D6BF-6BF6-46CA-9DAA-EDD7618229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7422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20"/>
            <a:ext cx="7773339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2" y="2367096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4" y="588327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7F035C2-9625-43AF-B185-AF63CD28A9CD}" type="datetimeFigureOut">
              <a:rPr lang="tr-TR" smtClean="0"/>
              <a:pPr/>
              <a:t>12.10.2023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8"/>
            <a:ext cx="50046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8"/>
            <a:ext cx="5731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D13D6BF-6BF6-46CA-9DAA-EDD7618229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984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  <p:sldLayoutId id="2147484053" r:id="rId12"/>
    <p:sldLayoutId id="2147484054" r:id="rId13"/>
    <p:sldLayoutId id="2147484055" r:id="rId14"/>
    <p:sldLayoutId id="2147484056" r:id="rId15"/>
    <p:sldLayoutId id="2147484057" r:id="rId16"/>
    <p:sldLayoutId id="2147484058" r:id="rId17"/>
    <p:sldLayoutId id="214748405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1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ais.osym.gov.tr/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019299" y="3146018"/>
            <a:ext cx="5111752" cy="1515533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YÜKSEK ÖĞRETİM KURUMLARI SINAVI</a:t>
            </a:r>
            <a:br>
              <a:rPr lang="tr-T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tr-T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(TYT-AYT-YDT</a:t>
            </a:r>
            <a:r>
              <a:rPr lang="tr-TR" dirty="0" smtClean="0">
                <a:solidFill>
                  <a:srgbClr val="FF0000"/>
                </a:solidFill>
              </a:rPr>
              <a:t>)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145322" y="5079144"/>
            <a:ext cx="6858000" cy="1655762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 smtClean="0"/>
              <a:t>BEŞİR BALCIOĞLU ANADOLU LİSESİ</a:t>
            </a:r>
          </a:p>
          <a:p>
            <a:r>
              <a:rPr lang="tr-TR" dirty="0" smtClean="0"/>
              <a:t> </a:t>
            </a:r>
          </a:p>
          <a:p>
            <a:r>
              <a:rPr lang="tr-TR" b="1" dirty="0"/>
              <a:t> </a:t>
            </a:r>
            <a:r>
              <a:rPr lang="tr-TR" b="1" dirty="0" smtClean="0"/>
              <a:t>                                                                                  Rehberlik Servisi</a:t>
            </a:r>
            <a:r>
              <a:rPr lang="tr-TR" b="1" dirty="0" smtClean="0">
                <a:sym typeface="Wingdings" panose="05000000000000000000" pitchFamily="2" charset="2"/>
              </a:rPr>
              <a:t>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399318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dirty="0">
                <a:solidFill>
                  <a:srgbClr val="C00000"/>
                </a:solidFill>
              </a:rPr>
              <a:t>SÖZEL MANTIK (40 TÜRKÇE </a:t>
            </a:r>
            <a:r>
              <a:rPr lang="tr-TR" sz="3800" b="1" dirty="0" smtClean="0">
                <a:solidFill>
                  <a:srgbClr val="C00000"/>
                </a:solidFill>
              </a:rPr>
              <a:t>/ 20 </a:t>
            </a:r>
            <a:r>
              <a:rPr lang="tr-TR" sz="3800" b="1" dirty="0">
                <a:solidFill>
                  <a:srgbClr val="C00000"/>
                </a:solidFill>
              </a:rPr>
              <a:t>SOSYAL)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Amaç Türkçe ve Sosyal soruları ile;</a:t>
            </a:r>
          </a:p>
          <a:p>
            <a:r>
              <a:rPr lang="tr-TR" dirty="0"/>
              <a:t>Türkçeyi doğru kullanma, okuduğunu anlama ve yorumlama, kelime hazinesi, temel cümle bilgisi ve imla kurallarını kullanma becerileri ölçülecektir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Adayın sosyal alanda ki beceri, kavrama muhakeme, akıl yürütme ve çıkarım noktalarında yeterliliğini ölçmektir. </a:t>
            </a:r>
          </a:p>
          <a:p>
            <a:r>
              <a:rPr lang="tr-TR" b="1" u="sng" dirty="0" smtClean="0">
                <a:solidFill>
                  <a:srgbClr val="0070C0"/>
                </a:solidFill>
              </a:rPr>
              <a:t>Adayın Sosyal Bilimler alanına olan yatkınlığını ve temel bilgi birikimini ölçmek için yapılacaktır. </a:t>
            </a:r>
            <a:endParaRPr lang="tr-TR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03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669360" cy="994122"/>
          </a:xfrm>
        </p:spPr>
        <p:txBody>
          <a:bodyPr>
            <a:normAutofit fontScale="90000"/>
          </a:bodyPr>
          <a:lstStyle/>
          <a:p>
            <a:r>
              <a:rPr lang="tr-TR" sz="3800" b="1" dirty="0">
                <a:solidFill>
                  <a:srgbClr val="C00000"/>
                </a:solidFill>
              </a:rPr>
              <a:t>SAYISAL MANTIK (40 MATEMATİK </a:t>
            </a:r>
            <a:r>
              <a:rPr lang="tr-TR" sz="3800" b="1" dirty="0" smtClean="0">
                <a:solidFill>
                  <a:srgbClr val="C00000"/>
                </a:solidFill>
              </a:rPr>
              <a:t>/20 </a:t>
            </a:r>
            <a:r>
              <a:rPr lang="tr-TR" sz="3800" b="1" dirty="0">
                <a:solidFill>
                  <a:srgbClr val="C00000"/>
                </a:solidFill>
              </a:rPr>
              <a:t>FEN)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31640" y="1268760"/>
            <a:ext cx="6480720" cy="5256584"/>
          </a:xfrm>
        </p:spPr>
        <p:txBody>
          <a:bodyPr>
            <a:normAutofit/>
          </a:bodyPr>
          <a:lstStyle/>
          <a:p>
            <a:r>
              <a:rPr lang="tr-TR" dirty="0" smtClean="0"/>
              <a:t>Amaç Matematik ve Fen Soruları ile;</a:t>
            </a:r>
          </a:p>
          <a:p>
            <a:r>
              <a:rPr lang="tr-TR" dirty="0"/>
              <a:t> </a:t>
            </a:r>
            <a:r>
              <a:rPr lang="tr-TR" dirty="0" smtClean="0"/>
              <a:t>Temel </a:t>
            </a:r>
            <a:r>
              <a:rPr lang="tr-TR" dirty="0"/>
              <a:t>matematik </a:t>
            </a:r>
            <a:r>
              <a:rPr lang="tr-TR" dirty="0" smtClean="0"/>
              <a:t>ve Fen Bilimleri alanında, </a:t>
            </a:r>
            <a:r>
              <a:rPr lang="tr-TR" dirty="0"/>
              <a:t>bilim kavramlarını kullanma ve bu kavramları kullanarak işlem yapma, temel matematiksel ilişkilerden yararlanarak soyut işlemler yapma, temel matematik prensiplerini ve işlemlerini gündelik hayatta uygulama becerileri ölçülecektir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b="1" u="sng" dirty="0" smtClean="0">
                <a:solidFill>
                  <a:srgbClr val="0070C0"/>
                </a:solidFill>
              </a:rPr>
              <a:t>Adayın Fen Bilimleri alanına olan yatkınlığını ve temel bilgi birikimini ölçmek için yapılacaktır. </a:t>
            </a:r>
          </a:p>
        </p:txBody>
      </p:sp>
    </p:spTree>
    <p:extLst>
      <p:ext uri="{BB962C8B-B14F-4D97-AF65-F5344CB8AC3E}">
        <p14:creationId xmlns:p14="http://schemas.microsoft.com/office/powerpoint/2010/main" xmlns="" val="178987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TYT KAPSAMI 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TARİH: 9-10. sınıf ve İnkılap Tarihi</a:t>
            </a:r>
          </a:p>
          <a:p>
            <a:r>
              <a:rPr lang="tr-TR" dirty="0" smtClean="0"/>
              <a:t>Coğrafya: 9-10. sınıf</a:t>
            </a:r>
          </a:p>
          <a:p>
            <a:r>
              <a:rPr lang="tr-TR" dirty="0" smtClean="0"/>
              <a:t>Felsefe (Ortak Zorunlu Felsefedir) </a:t>
            </a:r>
          </a:p>
          <a:p>
            <a:r>
              <a:rPr lang="tr-TR" dirty="0" smtClean="0"/>
              <a:t>Din Kültürü: (Ortak Zorunlu) </a:t>
            </a:r>
          </a:p>
          <a:p>
            <a:r>
              <a:rPr lang="tr-TR" dirty="0" smtClean="0"/>
              <a:t>Fizik, Kimya Biyoloji: 9. ve 10. sınıf. </a:t>
            </a:r>
          </a:p>
          <a:p>
            <a:r>
              <a:rPr lang="tr-TR" dirty="0" smtClean="0"/>
              <a:t>Matematik: 9. ve 10. Sınıf (Mat-</a:t>
            </a:r>
            <a:r>
              <a:rPr lang="tr-TR" dirty="0" err="1" smtClean="0"/>
              <a:t>Geo</a:t>
            </a:r>
            <a:r>
              <a:rPr lang="tr-TR" dirty="0" smtClean="0"/>
              <a:t> Konuları)</a:t>
            </a:r>
          </a:p>
          <a:p>
            <a:r>
              <a:rPr lang="tr-TR" dirty="0" smtClean="0"/>
              <a:t>Türkçe: Dil Anlatım Dersi ve Paragraf Konuları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99534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srgbClr val="0070C0"/>
                </a:solidFill>
              </a:rPr>
              <a:t>TYT </a:t>
            </a:r>
            <a:r>
              <a:rPr lang="tr-TR" sz="3600" b="1" dirty="0" smtClean="0">
                <a:solidFill>
                  <a:srgbClr val="0070C0"/>
                </a:solidFill>
              </a:rPr>
              <a:t>UYGULANIŞI</a:t>
            </a:r>
            <a:br>
              <a:rPr lang="tr-TR" sz="3600" b="1" dirty="0" smtClean="0">
                <a:solidFill>
                  <a:srgbClr val="0070C0"/>
                </a:solidFill>
              </a:rPr>
            </a:br>
            <a:endParaRPr lang="tr-TR" sz="3600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85900" y="1484784"/>
            <a:ext cx="6172200" cy="5112568"/>
          </a:xfrm>
        </p:spPr>
        <p:txBody>
          <a:bodyPr>
            <a:normAutofit/>
          </a:bodyPr>
          <a:lstStyle/>
          <a:p>
            <a:r>
              <a:rPr lang="tr-TR" sz="2400" b="1" dirty="0"/>
              <a:t>HAZİRANDA CUMARTESİ GÜNÜ UYGULANACAKTIR</a:t>
            </a:r>
          </a:p>
          <a:p>
            <a:endParaRPr lang="tr-TR" sz="2400" b="1" dirty="0"/>
          </a:p>
          <a:p>
            <a:r>
              <a:rPr lang="tr-TR" sz="2400" b="1" dirty="0"/>
              <a:t>TEK SORU KİTAPÇIĞI DAĞITILACAKTIR.</a:t>
            </a:r>
          </a:p>
          <a:p>
            <a:endParaRPr lang="tr-TR" sz="2400" b="1" dirty="0"/>
          </a:p>
          <a:p>
            <a:r>
              <a:rPr lang="tr-TR" sz="2400" b="1" dirty="0">
                <a:solidFill>
                  <a:srgbClr val="C00000"/>
                </a:solidFill>
              </a:rPr>
              <a:t>SINAV SÜRESİ 120 SORU İÇİN 165 DAKİKADIR. </a:t>
            </a:r>
          </a:p>
          <a:p>
            <a:endParaRPr lang="tr-TR" sz="2400" b="1" dirty="0"/>
          </a:p>
          <a:p>
            <a:r>
              <a:rPr lang="tr-TR" sz="2400" b="1" dirty="0"/>
              <a:t>TYT BAŞLAMA SAATİ 10:15, SALONA SON GİRİŞ 10:00</a:t>
            </a:r>
          </a:p>
          <a:p>
            <a:endParaRPr lang="tr-TR" sz="2400" b="1" dirty="0"/>
          </a:p>
          <a:p>
            <a:r>
              <a:rPr lang="tr-TR" sz="2400" b="1" dirty="0"/>
              <a:t>4 YANLIŞ BİR DOĞRUYU GÖTÜRECEKTİR.</a:t>
            </a:r>
          </a:p>
        </p:txBody>
      </p:sp>
    </p:spTree>
    <p:extLst>
      <p:ext uri="{BB962C8B-B14F-4D97-AF65-F5344CB8AC3E}">
        <p14:creationId xmlns:p14="http://schemas.microsoft.com/office/powerpoint/2010/main" xmlns="" val="41336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57754" y="1052737"/>
            <a:ext cx="4698522" cy="364902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pic>
        <p:nvPicPr>
          <p:cNvPr id="1026" name="Picture 2" descr="C:\Users\Senem\Desktop\2022 YKS SÜRECİ\tyt puan hesapal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7501" y="720969"/>
            <a:ext cx="6678897" cy="678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336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143000" y="1457283"/>
            <a:ext cx="6858000" cy="830997"/>
            <a:chOff x="0" y="159943"/>
            <a:chExt cx="12192000" cy="1107997"/>
          </a:xfrm>
        </p:grpSpPr>
        <p:sp>
          <p:nvSpPr>
            <p:cNvPr id="5" name="TextBox 4"/>
            <p:cNvSpPr txBox="1"/>
            <p:nvPr/>
          </p:nvSpPr>
          <p:spPr>
            <a:xfrm>
              <a:off x="0" y="159943"/>
              <a:ext cx="12192000" cy="1107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800" b="1" dirty="0">
                  <a:solidFill>
                    <a:srgbClr val="FF0000"/>
                  </a:solidFill>
                  <a:latin typeface="Arial Black" pitchFamily="34" charset="0"/>
                </a:rPr>
                <a:t> </a:t>
              </a:r>
              <a:endParaRPr lang="en-US" sz="4800" b="1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2367" y="582742"/>
              <a:ext cx="10944667" cy="533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>
                  <a:solidFill>
                    <a:schemeClr val="tx2">
                      <a:lumMod val="50000"/>
                    </a:schemeClr>
                  </a:solidFill>
                </a:rPr>
                <a:t>TEMEL YETERLİLİK TESTİ</a:t>
              </a:r>
              <a:endParaRPr lang="en-US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32" name="31 Grup"/>
          <p:cNvGrpSpPr/>
          <p:nvPr/>
        </p:nvGrpSpPr>
        <p:grpSpPr>
          <a:xfrm>
            <a:off x="2637068" y="2907383"/>
            <a:ext cx="1861458" cy="584775"/>
            <a:chOff x="1992087" y="2907379"/>
            <a:chExt cx="2481943" cy="584775"/>
          </a:xfrm>
        </p:grpSpPr>
        <p:sp>
          <p:nvSpPr>
            <p:cNvPr id="8" name="Pentagon 7"/>
            <p:cNvSpPr/>
            <p:nvPr/>
          </p:nvSpPr>
          <p:spPr>
            <a:xfrm>
              <a:off x="1992087" y="2907580"/>
              <a:ext cx="2481943" cy="391886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06793" y="2907379"/>
              <a:ext cx="181281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Fen Bilimleri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2869749" y="3383633"/>
            <a:ext cx="1861458" cy="584775"/>
            <a:chOff x="2302329" y="3383629"/>
            <a:chExt cx="2481943" cy="584775"/>
          </a:xfrm>
        </p:grpSpPr>
        <p:sp>
          <p:nvSpPr>
            <p:cNvPr id="9" name="Pentagon 8"/>
            <p:cNvSpPr/>
            <p:nvPr/>
          </p:nvSpPr>
          <p:spPr>
            <a:xfrm>
              <a:off x="2302329" y="3385990"/>
              <a:ext cx="2481943" cy="39188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13"/>
            <p:cNvSpPr/>
            <p:nvPr/>
          </p:nvSpPr>
          <p:spPr>
            <a:xfrm>
              <a:off x="2892542" y="3383629"/>
              <a:ext cx="174613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Matematik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4" name="33 Grup"/>
          <p:cNvGrpSpPr/>
          <p:nvPr/>
        </p:nvGrpSpPr>
        <p:grpSpPr>
          <a:xfrm>
            <a:off x="2898322" y="3858091"/>
            <a:ext cx="1866560" cy="391886"/>
            <a:chOff x="2340429" y="3858091"/>
            <a:chExt cx="2488746" cy="391886"/>
          </a:xfrm>
        </p:grpSpPr>
        <p:sp>
          <p:nvSpPr>
            <p:cNvPr id="10" name="Pentagon 9"/>
            <p:cNvSpPr/>
            <p:nvPr/>
          </p:nvSpPr>
          <p:spPr>
            <a:xfrm>
              <a:off x="2340429" y="3858091"/>
              <a:ext cx="2481943" cy="391886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13"/>
            <p:cNvSpPr/>
            <p:nvPr/>
          </p:nvSpPr>
          <p:spPr>
            <a:xfrm>
              <a:off x="2883017" y="3859879"/>
              <a:ext cx="19461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Türkçe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5" name="34 Grup"/>
          <p:cNvGrpSpPr/>
          <p:nvPr/>
        </p:nvGrpSpPr>
        <p:grpSpPr>
          <a:xfrm>
            <a:off x="2662579" y="4320667"/>
            <a:ext cx="2152310" cy="609762"/>
            <a:chOff x="2026104" y="4320667"/>
            <a:chExt cx="2869746" cy="609762"/>
          </a:xfrm>
        </p:grpSpPr>
        <p:sp>
          <p:nvSpPr>
            <p:cNvPr id="11" name="Pentagon 10"/>
            <p:cNvSpPr/>
            <p:nvPr/>
          </p:nvSpPr>
          <p:spPr>
            <a:xfrm>
              <a:off x="2026104" y="4320667"/>
              <a:ext cx="2481943" cy="391886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13"/>
            <p:cNvSpPr/>
            <p:nvPr/>
          </p:nvSpPr>
          <p:spPr>
            <a:xfrm>
              <a:off x="2562225" y="4345654"/>
              <a:ext cx="233362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Sosyal Bilimler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4" name="23 Metin kutusu"/>
          <p:cNvSpPr txBox="1"/>
          <p:nvPr/>
        </p:nvSpPr>
        <p:spPr>
          <a:xfrm>
            <a:off x="4429127" y="2781302"/>
            <a:ext cx="992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% 17</a:t>
            </a:r>
          </a:p>
        </p:txBody>
      </p:sp>
      <p:sp>
        <p:nvSpPr>
          <p:cNvPr id="25" name="24 Metin kutusu"/>
          <p:cNvSpPr txBox="1"/>
          <p:nvPr/>
        </p:nvSpPr>
        <p:spPr>
          <a:xfrm>
            <a:off x="4636295" y="3295652"/>
            <a:ext cx="992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2">
                    <a:lumMod val="75000"/>
                  </a:schemeClr>
                </a:solidFill>
              </a:rPr>
              <a:t>% 33</a:t>
            </a:r>
          </a:p>
        </p:txBody>
      </p:sp>
      <p:sp>
        <p:nvSpPr>
          <p:cNvPr id="26" name="25 Metin kutusu"/>
          <p:cNvSpPr txBox="1"/>
          <p:nvPr/>
        </p:nvSpPr>
        <p:spPr>
          <a:xfrm>
            <a:off x="4714875" y="3752852"/>
            <a:ext cx="992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3">
                    <a:lumMod val="75000"/>
                  </a:schemeClr>
                </a:solidFill>
              </a:rPr>
              <a:t>% 33</a:t>
            </a:r>
          </a:p>
        </p:txBody>
      </p:sp>
      <p:sp>
        <p:nvSpPr>
          <p:cNvPr id="27" name="26 Metin kutusu"/>
          <p:cNvSpPr txBox="1"/>
          <p:nvPr/>
        </p:nvSpPr>
        <p:spPr>
          <a:xfrm>
            <a:off x="4464845" y="4257677"/>
            <a:ext cx="992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4">
                    <a:lumMod val="75000"/>
                  </a:schemeClr>
                </a:solidFill>
              </a:rPr>
              <a:t>% 17</a:t>
            </a:r>
          </a:p>
        </p:txBody>
      </p:sp>
      <p:sp>
        <p:nvSpPr>
          <p:cNvPr id="19" name="18 Dikdörtgen"/>
          <p:cNvSpPr/>
          <p:nvPr/>
        </p:nvSpPr>
        <p:spPr>
          <a:xfrm>
            <a:off x="1143000" y="0"/>
            <a:ext cx="6858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0" name="Group 3"/>
          <p:cNvGrpSpPr/>
          <p:nvPr/>
        </p:nvGrpSpPr>
        <p:grpSpPr>
          <a:xfrm>
            <a:off x="1041506" y="0"/>
            <a:ext cx="6858000" cy="1077218"/>
            <a:chOff x="-218536" y="-1046798"/>
            <a:chExt cx="12192000" cy="1436292"/>
          </a:xfrm>
        </p:grpSpPr>
        <p:sp>
          <p:nvSpPr>
            <p:cNvPr id="28" name="TextBox 4"/>
            <p:cNvSpPr txBox="1"/>
            <p:nvPr/>
          </p:nvSpPr>
          <p:spPr>
            <a:xfrm>
              <a:off x="-218536" y="-1046798"/>
              <a:ext cx="12192000" cy="143629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itchFamily="34" charset="0"/>
                </a:rPr>
                <a:t>TYT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9" name="Rectangle 5"/>
            <p:cNvSpPr/>
            <p:nvPr/>
          </p:nvSpPr>
          <p:spPr>
            <a:xfrm>
              <a:off x="324619" y="-345079"/>
              <a:ext cx="10944667" cy="615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PUAN ORANLARI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30" name="29 Resim" descr="11-interest-rates-6-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2517" y="2233695"/>
            <a:ext cx="2638424" cy="2638424"/>
          </a:xfrm>
          <a:prstGeom prst="rect">
            <a:avLst/>
          </a:prstGeom>
        </p:spPr>
      </p:pic>
      <p:grpSp>
        <p:nvGrpSpPr>
          <p:cNvPr id="31" name="30 Grup"/>
          <p:cNvGrpSpPr/>
          <p:nvPr/>
        </p:nvGrpSpPr>
        <p:grpSpPr>
          <a:xfrm>
            <a:off x="1377724" y="2501914"/>
            <a:ext cx="1853294" cy="3515446"/>
            <a:chOff x="312965" y="2501913"/>
            <a:chExt cx="2471057" cy="3515446"/>
          </a:xfrm>
        </p:grpSpPr>
        <p:sp>
          <p:nvSpPr>
            <p:cNvPr id="7" name="Oval 6"/>
            <p:cNvSpPr/>
            <p:nvPr/>
          </p:nvSpPr>
          <p:spPr>
            <a:xfrm>
              <a:off x="312965" y="2501913"/>
              <a:ext cx="2471057" cy="24688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32" y="2785705"/>
              <a:ext cx="1940349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5400" dirty="0">
                  <a:solidFill>
                    <a:schemeClr val="accent2"/>
                  </a:solidFill>
                  <a:latin typeface="Bebas Neue" panose="020B0606020202050201" pitchFamily="34" charset="0"/>
                </a:rPr>
                <a:t>TYT</a:t>
              </a:r>
              <a:r>
                <a:rPr lang="en-US" sz="54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 </a:t>
              </a:r>
            </a:p>
            <a:p>
              <a:pPr algn="ctr"/>
              <a:r>
                <a:rPr lang="tr-TR" sz="24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TEMEL YETERLİLİK TESTİ</a:t>
              </a:r>
              <a:endParaRPr lang="en-US" sz="2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36" name="3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</a:p>
        </p:txBody>
      </p:sp>
      <p:sp>
        <p:nvSpPr>
          <p:cNvPr id="37" name="3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799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77634" y="274638"/>
            <a:ext cx="6480720" cy="1143000"/>
          </a:xfrm>
        </p:spPr>
        <p:txBody>
          <a:bodyPr>
            <a:noAutofit/>
          </a:bodyPr>
          <a:lstStyle/>
          <a:p>
            <a:r>
              <a:rPr lang="tr-TR" sz="3400" b="1" dirty="0">
                <a:solidFill>
                  <a:srgbClr val="0070C0"/>
                </a:solidFill>
              </a:rPr>
              <a:t>TYT’de ders başına her bir netin yaklaşık değeri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</p:nvPr>
        </p:nvGraphicFramePr>
        <p:xfrm>
          <a:off x="1547665" y="1556794"/>
          <a:ext cx="5994666" cy="48245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41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41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41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30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92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375535">
                <a:tc>
                  <a:txBody>
                    <a:bodyPr/>
                    <a:lstStyle/>
                    <a:p>
                      <a:pPr algn="l" fontAlgn="ctr"/>
                      <a:r>
                        <a:rPr lang="tr-TR" sz="2600" u="none" strike="noStrike" dirty="0">
                          <a:effectLst/>
                        </a:rPr>
                        <a:t>Der Adı </a:t>
                      </a:r>
                      <a:endParaRPr lang="tr-TR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u="none" strike="noStrike" dirty="0">
                          <a:effectLst/>
                        </a:rPr>
                        <a:t>TYT Soru Sayısı</a:t>
                      </a:r>
                      <a:endParaRPr lang="tr-TR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u="none" strike="noStrike">
                          <a:effectLst/>
                        </a:rPr>
                        <a:t>1 Net Değeri</a:t>
                      </a:r>
                      <a:endParaRPr lang="tr-TR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u="none" strike="noStrike">
                          <a:effectLst/>
                        </a:rPr>
                        <a:t>Toplam Puan Katkısı</a:t>
                      </a:r>
                      <a:endParaRPr lang="tr-TR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u="none" strike="noStrike">
                          <a:effectLst/>
                        </a:rPr>
                        <a:t>TYT Test Ağırlıkları</a:t>
                      </a:r>
                      <a:endParaRPr lang="tr-TR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86865">
                <a:tc>
                  <a:txBody>
                    <a:bodyPr/>
                    <a:lstStyle/>
                    <a:p>
                      <a:pPr algn="l" fontAlgn="ctr"/>
                      <a:r>
                        <a:rPr lang="tr-TR" sz="2600" u="none" strike="noStrike">
                          <a:solidFill>
                            <a:srgbClr val="C00000"/>
                          </a:solidFill>
                          <a:effectLst/>
                        </a:rPr>
                        <a:t>Türkçe Testi </a:t>
                      </a:r>
                      <a:endParaRPr lang="tr-TR" sz="2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40</a:t>
                      </a:r>
                      <a:endParaRPr lang="tr-TR" sz="2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3,3</a:t>
                      </a:r>
                      <a:endParaRPr lang="tr-TR" sz="2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u="none" strike="noStrike">
                          <a:solidFill>
                            <a:srgbClr val="C00000"/>
                          </a:solidFill>
                          <a:effectLst/>
                        </a:rPr>
                        <a:t>132</a:t>
                      </a:r>
                      <a:endParaRPr lang="tr-TR" sz="2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% 33</a:t>
                      </a:r>
                      <a:endParaRPr lang="tr-TR" sz="2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75535">
                <a:tc>
                  <a:txBody>
                    <a:bodyPr/>
                    <a:lstStyle/>
                    <a:p>
                      <a:pPr algn="l" fontAlgn="ctr"/>
                      <a:r>
                        <a:rPr lang="tr-TR" sz="2600" u="none" strike="noStrike">
                          <a:solidFill>
                            <a:srgbClr val="C00000"/>
                          </a:solidFill>
                          <a:effectLst/>
                        </a:rPr>
                        <a:t>Matematik Testi </a:t>
                      </a:r>
                      <a:endParaRPr lang="tr-TR" sz="2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40</a:t>
                      </a:r>
                      <a:endParaRPr lang="tr-TR" sz="2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3,3</a:t>
                      </a:r>
                      <a:endParaRPr lang="tr-TR" sz="2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u="none" strike="noStrike">
                          <a:solidFill>
                            <a:srgbClr val="C00000"/>
                          </a:solidFill>
                          <a:effectLst/>
                        </a:rPr>
                        <a:t>132</a:t>
                      </a:r>
                      <a:endParaRPr lang="tr-TR" sz="2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% 33</a:t>
                      </a:r>
                      <a:endParaRPr lang="tr-TR" sz="2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2600" u="none" strike="noStrike">
                          <a:solidFill>
                            <a:srgbClr val="C00000"/>
                          </a:solidFill>
                          <a:effectLst/>
                        </a:rPr>
                        <a:t>Sosyal Bil. Testi </a:t>
                      </a:r>
                      <a:endParaRPr lang="tr-TR" sz="2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u="none" strike="noStrike">
                          <a:solidFill>
                            <a:srgbClr val="C00000"/>
                          </a:solidFill>
                          <a:effectLst/>
                        </a:rPr>
                        <a:t>20</a:t>
                      </a:r>
                      <a:endParaRPr lang="tr-TR" sz="2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3,4</a:t>
                      </a:r>
                      <a:endParaRPr lang="tr-TR" sz="2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68</a:t>
                      </a:r>
                      <a:endParaRPr lang="tr-TR" sz="2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% 17</a:t>
                      </a:r>
                      <a:endParaRPr lang="tr-TR" sz="2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86865">
                <a:tc>
                  <a:txBody>
                    <a:bodyPr/>
                    <a:lstStyle/>
                    <a:p>
                      <a:pPr algn="l" fontAlgn="ctr"/>
                      <a:r>
                        <a:rPr lang="tr-TR" sz="2600" u="none" strike="noStrike">
                          <a:solidFill>
                            <a:srgbClr val="C00000"/>
                          </a:solidFill>
                          <a:effectLst/>
                        </a:rPr>
                        <a:t>Fen Bil. Testi</a:t>
                      </a:r>
                      <a:endParaRPr lang="tr-TR" sz="2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u="none" strike="noStrike">
                          <a:solidFill>
                            <a:srgbClr val="C00000"/>
                          </a:solidFill>
                          <a:effectLst/>
                        </a:rPr>
                        <a:t>20</a:t>
                      </a:r>
                      <a:endParaRPr lang="tr-TR" sz="2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3,4</a:t>
                      </a:r>
                      <a:endParaRPr lang="tr-TR" sz="2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68</a:t>
                      </a:r>
                      <a:endParaRPr lang="tr-TR" sz="2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6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% 17</a:t>
                      </a:r>
                      <a:endParaRPr lang="tr-TR" sz="2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9890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669360" cy="1143000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C00000"/>
                </a:solidFill>
              </a:rPr>
              <a:t>TYT’DE PUANI HESAPLANANLAR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31641" y="1628801"/>
            <a:ext cx="6588732" cy="49685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sz="2400" dirty="0"/>
              <a:t>TYT’DE PUANI HESAPLANAN ADAYLAR (TYT puanının hesaplanması için </a:t>
            </a:r>
            <a:r>
              <a:rPr lang="tr-TR" sz="2400" b="1" dirty="0">
                <a:solidFill>
                  <a:srgbClr val="FF0000"/>
                </a:solidFill>
              </a:rPr>
              <a:t>En az 0,5 Türkçe ya da matematik </a:t>
            </a:r>
            <a:r>
              <a:rPr lang="tr-TR" sz="2400" dirty="0"/>
              <a:t>neti yapmak gerekir. </a:t>
            </a:r>
          </a:p>
          <a:p>
            <a:pPr marL="0" indent="0">
              <a:buNone/>
            </a:pPr>
            <a:endParaRPr lang="tr-TR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tr-TR" sz="2600" dirty="0"/>
              <a:t>    * Önlisans programların (Örgün ve Açıköğretim)  tercihinde,</a:t>
            </a:r>
          </a:p>
          <a:p>
            <a:pPr marL="0" indent="0">
              <a:buNone/>
            </a:pPr>
            <a:endParaRPr lang="tr-TR" sz="2600" dirty="0"/>
          </a:p>
          <a:p>
            <a:pPr marL="0" indent="0">
              <a:buNone/>
            </a:pPr>
            <a:r>
              <a:rPr lang="tr-TR" sz="2600" dirty="0"/>
              <a:t>   * Özel yetenek sınavlarına ön başvuruda (üniversitenin kendisi bu programlar için </a:t>
            </a:r>
            <a:r>
              <a:rPr lang="tr-TR" sz="2600" dirty="0" err="1"/>
              <a:t>TYT’de</a:t>
            </a:r>
            <a:r>
              <a:rPr lang="tr-TR" sz="2600" dirty="0"/>
              <a:t> baraj puan belirleyebilir.)</a:t>
            </a:r>
          </a:p>
          <a:p>
            <a:pPr marL="0" indent="0">
              <a:buNone/>
            </a:pPr>
            <a:endParaRPr lang="tr-TR" sz="2600" dirty="0"/>
          </a:p>
          <a:p>
            <a:pPr marL="0" indent="0">
              <a:buNone/>
            </a:pPr>
            <a:r>
              <a:rPr lang="tr-TR" sz="2600" dirty="0"/>
              <a:t>   * İkinci aşama Alan Yeterlilik Sınavında puan hesaplanma  hakkı verir. 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xmlns="" val="319070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>
                <a:solidFill>
                  <a:srgbClr val="C00000"/>
                </a:solidFill>
              </a:rPr>
              <a:t>TYT PUANI İLE ASKER ve POLİS MESLEK YÜKSEKOKULU ÖN BAŞVURULARI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9652" y="1772818"/>
            <a:ext cx="6172200" cy="452596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2600" dirty="0"/>
              <a:t>Astsubay Meslek Yüksekokulu seçim aşamasında kullanılacaktır. </a:t>
            </a:r>
          </a:p>
          <a:p>
            <a:pPr>
              <a:buFont typeface="Arial" panose="020B0604020202020204" pitchFamily="34" charset="0"/>
              <a:buChar char="•"/>
            </a:pPr>
            <a:endParaRPr lang="tr-TR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2600" b="1" dirty="0">
                <a:solidFill>
                  <a:srgbClr val="FF0000"/>
                </a:solidFill>
              </a:rPr>
              <a:t>***Subaylık ve Astsubaylık ön başvuruları için adayların  Milli Savunma üniversitesi Sınavını (MSÜ) takip etmeleri gerekmektedir. ***</a:t>
            </a:r>
          </a:p>
          <a:p>
            <a:pPr>
              <a:buFont typeface="Arial" panose="020B0604020202020204" pitchFamily="34" charset="0"/>
              <a:buChar char="•"/>
            </a:pPr>
            <a:endParaRPr lang="tr-TR" sz="2400" dirty="0"/>
          </a:p>
          <a:p>
            <a:r>
              <a:rPr lang="tr-TR" sz="2600" dirty="0"/>
              <a:t> Polis Meslek Yüksekokulu ön başvurusunda 250-270 arası ham puan kullanılacaktır. 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xmlns="" val="366574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85900" y="980728"/>
            <a:ext cx="6172200" cy="1512168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YKS’DE İKİNCİ AŞAMA SINAVLARI: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85900" y="2204865"/>
            <a:ext cx="6172200" cy="39212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40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tr-TR" sz="4000" b="1" dirty="0">
                <a:solidFill>
                  <a:srgbClr val="002060"/>
                </a:solidFill>
              </a:rPr>
              <a:t>ALAN YETERLİLİK TESTİ (AYT) </a:t>
            </a:r>
          </a:p>
          <a:p>
            <a:pPr marL="0" indent="0" algn="ctr">
              <a:buNone/>
            </a:pPr>
            <a:r>
              <a:rPr lang="tr-TR" sz="4000" b="1" dirty="0">
                <a:solidFill>
                  <a:srgbClr val="002060"/>
                </a:solidFill>
              </a:rPr>
              <a:t>ve YABANCI DİL TESTİ (YDT)</a:t>
            </a:r>
          </a:p>
          <a:p>
            <a:pPr marL="0" indent="0" algn="ctr">
              <a:buNone/>
            </a:pPr>
            <a:r>
              <a:rPr lang="tr-TR" b="1" dirty="0">
                <a:solidFill>
                  <a:srgbClr val="C00000"/>
                </a:solidFill>
              </a:rPr>
              <a:t> </a:t>
            </a:r>
          </a:p>
          <a:p>
            <a:pPr marL="0" indent="0" algn="ctr">
              <a:buNone/>
            </a:pPr>
            <a:endParaRPr lang="tr-TR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002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657352" y="548681"/>
            <a:ext cx="5829300" cy="1368152"/>
          </a:xfrm>
        </p:spPr>
        <p:txBody>
          <a:bodyPr>
            <a:normAutofit fontScale="90000"/>
          </a:bodyPr>
          <a:lstStyle/>
          <a:p>
            <a:r>
              <a:rPr lang="tr-TR" sz="5400" b="1" dirty="0">
                <a:solidFill>
                  <a:schemeClr val="accent2"/>
                </a:solidFill>
              </a:rPr>
              <a:t>2024 YKS</a:t>
            </a:r>
            <a:r>
              <a:rPr lang="tr-TR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tr-TR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47814" y="1631316"/>
            <a:ext cx="6048850" cy="4678045"/>
          </a:xfrm>
        </p:spPr>
        <p:txBody>
          <a:bodyPr>
            <a:normAutofit fontScale="92500" lnSpcReduction="10000"/>
          </a:bodyPr>
          <a:lstStyle/>
          <a:p>
            <a:r>
              <a:rPr lang="tr-TR" sz="4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YÜKSEKÖĞRETİM KURUMLARI SINAVI </a:t>
            </a:r>
          </a:p>
          <a:p>
            <a:r>
              <a:rPr lang="tr-TR" sz="4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(TYT – AYT - YDT)</a:t>
            </a:r>
            <a:endParaRPr lang="tr-TR" b="1" dirty="0" smtClean="0">
              <a:solidFill>
                <a:srgbClr val="C00000"/>
              </a:solidFill>
            </a:endParaRPr>
          </a:p>
          <a:p>
            <a:endParaRPr lang="tr-TR" b="1" dirty="0" smtClean="0">
              <a:solidFill>
                <a:srgbClr val="002060"/>
              </a:solidFill>
            </a:endParaRPr>
          </a:p>
          <a:p>
            <a:endParaRPr lang="tr-TR" b="1" dirty="0">
              <a:solidFill>
                <a:srgbClr val="002060"/>
              </a:solidFill>
            </a:endParaRPr>
          </a:p>
          <a:p>
            <a:endParaRPr lang="tr-TR" b="1" dirty="0">
              <a:solidFill>
                <a:srgbClr val="002060"/>
              </a:solidFill>
            </a:endParaRPr>
          </a:p>
          <a:p>
            <a:r>
              <a:rPr lang="tr-TR" sz="2200" b="1" dirty="0"/>
              <a:t>(Not: Sınava ilişkin kılavuz Ocak 2024’de ÖSYM tarafından yayınlanacaktır. Burada yer alan bilgilerde değişiklik olabilir)</a:t>
            </a:r>
          </a:p>
        </p:txBody>
      </p:sp>
    </p:spTree>
    <p:extLst>
      <p:ext uri="{BB962C8B-B14F-4D97-AF65-F5344CB8AC3E}">
        <p14:creationId xmlns:p14="http://schemas.microsoft.com/office/powerpoint/2010/main" xmlns="" val="42157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Dikdörtgen"/>
          <p:cNvSpPr/>
          <p:nvPr/>
        </p:nvSpPr>
        <p:spPr>
          <a:xfrm>
            <a:off x="1143000" y="0"/>
            <a:ext cx="6858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2649" y="2845190"/>
            <a:ext cx="171450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4098" y="3771186"/>
            <a:ext cx="171450" cy="228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66435" y="2714322"/>
            <a:ext cx="47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66433" y="3629890"/>
            <a:ext cx="47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66432" y="4545458"/>
            <a:ext cx="47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grpSp>
        <p:nvGrpSpPr>
          <p:cNvPr id="21" name="Group 3"/>
          <p:cNvGrpSpPr/>
          <p:nvPr/>
        </p:nvGrpSpPr>
        <p:grpSpPr>
          <a:xfrm>
            <a:off x="1020074" y="14116"/>
            <a:ext cx="6858000" cy="1077218"/>
            <a:chOff x="-218536" y="-1183706"/>
            <a:chExt cx="12192000" cy="1436292"/>
          </a:xfrm>
        </p:grpSpPr>
        <p:sp>
          <p:nvSpPr>
            <p:cNvPr id="22" name="TextBox 4"/>
            <p:cNvSpPr txBox="1"/>
            <p:nvPr/>
          </p:nvSpPr>
          <p:spPr>
            <a:xfrm>
              <a:off x="-218536" y="-1183706"/>
              <a:ext cx="12192000" cy="143629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ebas Neue" panose="020B0606020202050201" pitchFamily="34" charset="0"/>
                </a:rPr>
                <a:t>PUAN HESAPLAMA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3" name="Rectangle 5"/>
            <p:cNvSpPr/>
            <p:nvPr/>
          </p:nvSpPr>
          <p:spPr>
            <a:xfrm>
              <a:off x="324619" y="-433979"/>
              <a:ext cx="10944667" cy="615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5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3970" y="5242549"/>
            <a:ext cx="171450" cy="228600"/>
          </a:xfrm>
          <a:prstGeom prst="rect">
            <a:avLst/>
          </a:prstGeom>
        </p:spPr>
      </p:pic>
      <p:graphicFrame>
        <p:nvGraphicFramePr>
          <p:cNvPr id="24" name="23 Grafik"/>
          <p:cNvGraphicFramePr/>
          <p:nvPr>
            <p:extLst>
              <p:ext uri="{D42A27DB-BD31-4B8C-83A1-F6EECF244321}">
                <p14:modId xmlns:p14="http://schemas.microsoft.com/office/powerpoint/2010/main" xmlns="" val="1990858799"/>
              </p:ext>
            </p:extLst>
          </p:nvPr>
        </p:nvGraphicFramePr>
        <p:xfrm>
          <a:off x="1634707" y="1310812"/>
          <a:ext cx="6094563" cy="4923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1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1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228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400" b="1" dirty="0">
                <a:solidFill>
                  <a:srgbClr val="002060"/>
                </a:solidFill>
              </a:rPr>
              <a:t>AYT ve YDT UYGULANIŞI 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77635" y="1412776"/>
            <a:ext cx="6534726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b="1" dirty="0">
              <a:solidFill>
                <a:srgbClr val="FF0000"/>
              </a:solidFill>
            </a:endParaRPr>
          </a:p>
          <a:p>
            <a:r>
              <a:rPr lang="tr-TR" sz="3000" b="1" dirty="0">
                <a:solidFill>
                  <a:srgbClr val="FF0000"/>
                </a:solidFill>
              </a:rPr>
              <a:t>2024 Haziranda  Pazar sabahı 10:15</a:t>
            </a:r>
          </a:p>
          <a:p>
            <a:pPr marL="0" indent="0">
              <a:buNone/>
            </a:pPr>
            <a:r>
              <a:rPr lang="tr-TR" sz="3000" b="1" dirty="0">
                <a:solidFill>
                  <a:srgbClr val="FF0000"/>
                </a:solidFill>
              </a:rPr>
              <a:t>   YDT aynı gün öğleden sonra </a:t>
            </a:r>
            <a:r>
              <a:rPr lang="tr-TR" sz="3000" b="1" dirty="0" smtClean="0">
                <a:solidFill>
                  <a:srgbClr val="FF0000"/>
                </a:solidFill>
              </a:rPr>
              <a:t>15:45</a:t>
            </a:r>
          </a:p>
          <a:p>
            <a:pPr marL="0" indent="0">
              <a:buNone/>
            </a:pPr>
            <a:endParaRPr lang="tr-TR" sz="3000" b="1" dirty="0">
              <a:solidFill>
                <a:srgbClr val="FF0000"/>
              </a:solidFill>
            </a:endParaRPr>
          </a:p>
          <a:p>
            <a:r>
              <a:rPr lang="tr-TR" sz="3000" b="1" dirty="0" smtClean="0">
                <a:solidFill>
                  <a:srgbClr val="FF0000"/>
                </a:solidFill>
              </a:rPr>
              <a:t>Sınav süresi 180 </a:t>
            </a:r>
            <a:r>
              <a:rPr lang="tr-TR" sz="3000" b="1" dirty="0" err="1" smtClean="0">
                <a:solidFill>
                  <a:srgbClr val="FF0000"/>
                </a:solidFill>
              </a:rPr>
              <a:t>dk</a:t>
            </a:r>
            <a:endParaRPr lang="tr-TR" sz="3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3000" b="1" dirty="0">
                <a:solidFill>
                  <a:srgbClr val="FF0000"/>
                </a:solidFill>
              </a:rPr>
              <a:t>            </a:t>
            </a:r>
          </a:p>
          <a:p>
            <a:r>
              <a:rPr lang="tr-TR" sz="3000" dirty="0" err="1"/>
              <a:t>TYT’de</a:t>
            </a:r>
            <a:r>
              <a:rPr lang="tr-TR" sz="3000" dirty="0"/>
              <a:t> puanı hesaplanan adayların 2. aşama sınavında (AYT) puanları hesaplanacaktır. </a:t>
            </a:r>
          </a:p>
        </p:txBody>
      </p:sp>
    </p:spTree>
    <p:extLst>
      <p:ext uri="{BB962C8B-B14F-4D97-AF65-F5344CB8AC3E}">
        <p14:creationId xmlns:p14="http://schemas.microsoft.com/office/powerpoint/2010/main" xmlns="" val="229620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3001" y="274639"/>
            <a:ext cx="6515100" cy="2074242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/>
              <a:t/>
            </a:r>
            <a:br>
              <a:rPr lang="tr-TR" sz="3200" b="1" dirty="0"/>
            </a:br>
            <a:r>
              <a:rPr lang="tr-TR" sz="3200" b="1" dirty="0" smtClean="0"/>
              <a:t>Fen </a:t>
            </a:r>
            <a:r>
              <a:rPr lang="tr-TR" sz="3200" b="1" dirty="0"/>
              <a:t>Bilimleri Sınavı: </a:t>
            </a:r>
            <a:r>
              <a:rPr lang="tr-TR" sz="3200" dirty="0"/>
              <a:t/>
            </a:r>
            <a:br>
              <a:rPr lang="tr-TR" sz="3200" dirty="0"/>
            </a:br>
            <a:r>
              <a:rPr lang="tr-TR" sz="3200" dirty="0"/>
              <a:t>Bu derslerin tüm lise müfredatını kapsar. </a:t>
            </a:r>
            <a:endParaRPr lang="tr-TR" sz="20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Senay\Desktop\örnek çalışma\fotolar\fen bilimleri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000157" y="3407475"/>
            <a:ext cx="3143690" cy="134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aşlık 1"/>
          <p:cNvSpPr txBox="1">
            <a:spLocks/>
          </p:cNvSpPr>
          <p:nvPr/>
        </p:nvSpPr>
        <p:spPr>
          <a:xfrm>
            <a:off x="1123375" y="82761"/>
            <a:ext cx="6534726" cy="1228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>
                <a:solidFill>
                  <a:srgbClr val="00B0F0"/>
                </a:solidFill>
              </a:rPr>
              <a:t>AYT DERS KAPSAMLARI ve SORU SAYILARI </a:t>
            </a:r>
            <a:endParaRPr lang="tr-TR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555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77635" y="274638"/>
            <a:ext cx="6534726" cy="3730426"/>
          </a:xfrm>
        </p:spPr>
        <p:txBody>
          <a:bodyPr>
            <a:normAutofit/>
          </a:bodyPr>
          <a:lstStyle/>
          <a:p>
            <a:r>
              <a:rPr lang="tr-TR" sz="3600" b="1" dirty="0"/>
              <a:t>Matematik Sınavı</a:t>
            </a:r>
            <a:r>
              <a:rPr lang="tr-TR" sz="3600" dirty="0"/>
              <a:t>:  </a:t>
            </a:r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/>
              <a:t/>
            </a:r>
            <a:br>
              <a:rPr lang="tr-TR" sz="3600" dirty="0"/>
            </a:br>
            <a:r>
              <a:rPr lang="tr-TR" sz="3600" dirty="0"/>
              <a:t> Tüm Lise Matematik ve Geometri konularını kapsamaktadır. </a:t>
            </a:r>
            <a:br>
              <a:rPr lang="tr-TR" sz="3600" dirty="0"/>
            </a:br>
            <a:r>
              <a:rPr lang="tr-TR" sz="2400" b="1" dirty="0">
                <a:solidFill>
                  <a:srgbClr val="C00000"/>
                </a:solidFill>
              </a:rPr>
              <a:t/>
            </a:r>
            <a:br>
              <a:rPr lang="tr-TR" sz="2400" b="1" dirty="0">
                <a:solidFill>
                  <a:srgbClr val="C00000"/>
                </a:solidFill>
              </a:rPr>
            </a:br>
            <a:r>
              <a:rPr lang="tr-TR" sz="2400" b="1" dirty="0">
                <a:solidFill>
                  <a:srgbClr val="C00000"/>
                </a:solidFill>
              </a:rPr>
              <a:t>Yaklaşık 30 mat 10 geometri sorusu sorulacaktır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93660" y="4005064"/>
            <a:ext cx="6372708" cy="2520280"/>
          </a:xfrm>
        </p:spPr>
        <p:txBody>
          <a:bodyPr>
            <a:normAutofit/>
          </a:bodyPr>
          <a:lstStyle/>
          <a:p>
            <a:r>
              <a:rPr lang="tr-TR" dirty="0" smtClean="0"/>
              <a:t>Matematik Soru Sayısı Toplam 40 </a:t>
            </a: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6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31642" y="260648"/>
            <a:ext cx="6534726" cy="1228998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srgbClr val="00B0F0"/>
                </a:solidFill>
              </a:rPr>
              <a:t>AYT DERS KAPSAMLARI ve SORU SAYILARI </a:t>
            </a:r>
          </a:p>
        </p:txBody>
      </p:sp>
      <p:pic>
        <p:nvPicPr>
          <p:cNvPr id="2050" name="Picture 2" descr="C:\Users\Senay\Desktop\örnek çalışma\fotolar\EDEBİTAY SOSYAL 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792960" y="2959740"/>
            <a:ext cx="3558084" cy="223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995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93658" y="620688"/>
            <a:ext cx="6172200" cy="1143000"/>
          </a:xfrm>
        </p:spPr>
        <p:txBody>
          <a:bodyPr>
            <a:normAutofit/>
          </a:bodyPr>
          <a:lstStyle/>
          <a:p>
            <a:r>
              <a:rPr lang="tr-TR" sz="3200" dirty="0"/>
              <a:t>Tarih-1 ve Coğrafya-1 Kapsamı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85900" y="2348883"/>
            <a:ext cx="6172200" cy="3777283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Coğrafya-1:  Adayların konu ayrımına gitmeden, coğrafya -1 / coğrafya-2 demeden tüm lise coğrafya müfredatına çalışması tavsiye olunur. </a:t>
            </a:r>
          </a:p>
          <a:p>
            <a:endParaRPr lang="tr-TR" b="1" dirty="0">
              <a:solidFill>
                <a:srgbClr val="C00000"/>
              </a:solidFill>
            </a:endParaRPr>
          </a:p>
          <a:p>
            <a:r>
              <a:rPr lang="tr-TR" b="1" dirty="0">
                <a:solidFill>
                  <a:srgbClr val="C00000"/>
                </a:solidFill>
              </a:rPr>
              <a:t>Tarih-1: Tarih dersinin 9 ve 10. sınıf tarih ve İnkılap Tarihi kazanımlarından oluşmaktadır. </a:t>
            </a:r>
          </a:p>
          <a:p>
            <a:endParaRPr lang="tr-T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98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56050" y="404664"/>
            <a:ext cx="6172200" cy="1143000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Sosyal Bilimler-2 Sınavı: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95737" y="2996953"/>
            <a:ext cx="4482498" cy="1872208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3074" name="Picture 2" descr="C:\Users\Senay\Desktop\örnek çalışma\fotolar\SOSY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5949" y="1916834"/>
            <a:ext cx="6432406" cy="364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748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Sosyal Bilimler-2 Ders Kapsamları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85900" y="1772819"/>
            <a:ext cx="6172200" cy="4353347"/>
          </a:xfrm>
        </p:spPr>
        <p:txBody>
          <a:bodyPr>
            <a:normAutofit fontScale="92500" lnSpcReduction="10000"/>
          </a:bodyPr>
          <a:lstStyle/>
          <a:p>
            <a:r>
              <a:rPr lang="tr-TR" sz="2400" dirty="0"/>
              <a:t>Felsefe Grubu: Felsefe, Sosyoloji, Psikoloji ve Mantık Derslerinin tüm lise müfredatını kapsamaktadır.</a:t>
            </a:r>
          </a:p>
          <a:p>
            <a:endParaRPr lang="tr-TR" sz="2400" dirty="0"/>
          </a:p>
          <a:p>
            <a:r>
              <a:rPr lang="tr-TR" sz="2400" dirty="0"/>
              <a:t>Tarihe ilave olarak Çağdaş Türk Dünya Tarihi eklenir.</a:t>
            </a:r>
          </a:p>
          <a:p>
            <a:endParaRPr lang="tr-TR" sz="2400" dirty="0"/>
          </a:p>
          <a:p>
            <a:r>
              <a:rPr lang="tr-TR" sz="2400" dirty="0"/>
              <a:t>Coğrafya için tüm lise müfredatına çalışması önerilir. </a:t>
            </a:r>
          </a:p>
          <a:p>
            <a:endParaRPr lang="tr-TR" sz="2400" dirty="0"/>
          </a:p>
          <a:p>
            <a:r>
              <a:rPr lang="tr-TR" sz="2400" b="1" dirty="0">
                <a:solidFill>
                  <a:srgbClr val="C00000"/>
                </a:solidFill>
              </a:rPr>
              <a:t>Din dersinden muaf olan adaylar, ilave felsefe grubu sorularını yanıtlayacaktır.</a:t>
            </a:r>
          </a:p>
        </p:txBody>
      </p:sp>
    </p:spTree>
    <p:extLst>
      <p:ext uri="{BB962C8B-B14F-4D97-AF65-F5344CB8AC3E}">
        <p14:creationId xmlns:p14="http://schemas.microsoft.com/office/powerpoint/2010/main" xmlns="" val="310595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u="sng" dirty="0" smtClean="0">
                <a:solidFill>
                  <a:srgbClr val="FF0000"/>
                </a:solidFill>
              </a:rPr>
              <a:t>Dil Sınavı (YDT)</a:t>
            </a:r>
            <a:endParaRPr lang="tr-TR" u="sng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İng. Alm. Frnsz. Rusça ve Arapça Dillerinden yapılır.</a:t>
            </a:r>
          </a:p>
          <a:p>
            <a:r>
              <a:rPr lang="tr-TR" dirty="0"/>
              <a:t>Aday bu 5 dilden birini seçerek Dil sınavına girer. </a:t>
            </a:r>
          </a:p>
          <a:p>
            <a:r>
              <a:rPr lang="tr-TR" dirty="0"/>
              <a:t>80 soru sorulacaktır. </a:t>
            </a:r>
          </a:p>
          <a:p>
            <a:r>
              <a:rPr lang="tr-TR" dirty="0"/>
              <a:t>O dilin tüm lise müfredatını kapsamaktadır. </a:t>
            </a:r>
          </a:p>
          <a:p>
            <a:r>
              <a:rPr lang="tr-TR" dirty="0"/>
              <a:t>Beş farklı dilden yapılacak sınavda tek puanlama ve sıra olacaktır.</a:t>
            </a:r>
          </a:p>
          <a:p>
            <a:r>
              <a:rPr lang="tr-TR" dirty="0"/>
              <a:t>120 dakika sınav süresi olacaktır.</a:t>
            </a:r>
          </a:p>
        </p:txBody>
      </p:sp>
    </p:spTree>
    <p:extLst>
      <p:ext uri="{BB962C8B-B14F-4D97-AF65-F5344CB8AC3E}">
        <p14:creationId xmlns:p14="http://schemas.microsoft.com/office/powerpoint/2010/main" xmlns="" val="349263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50"/>
                </a:solidFill>
              </a:rPr>
              <a:t>PUAN TÜRLERİ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SAYISAL..............TYT+AYT(MATEMATİK+FEN BÖLÜMÜ)</a:t>
            </a:r>
          </a:p>
          <a:p>
            <a:r>
              <a:rPr lang="tr-TR" b="1" dirty="0" smtClean="0"/>
              <a:t>SÖZEL...............TYT+AYT(SOS.BİL1+SOS.BİL.2)</a:t>
            </a:r>
          </a:p>
          <a:p>
            <a:r>
              <a:rPr lang="tr-TR" b="1" dirty="0" smtClean="0"/>
              <a:t>EŞİT AĞIRLIK.......TYT+AYT(MATEMATİK+SOS. BİL.1)</a:t>
            </a:r>
          </a:p>
          <a:p>
            <a:r>
              <a:rPr lang="tr-TR" b="1" dirty="0" smtClean="0"/>
              <a:t>YABANCI DİL.......TYT+YDT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51522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93658" y="332656"/>
            <a:ext cx="6172200" cy="1008112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rgbClr val="C00000"/>
                </a:solidFill>
              </a:rPr>
              <a:t>2024 YKS SINAVLARI: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77636" y="1268760"/>
            <a:ext cx="6588732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  </a:t>
            </a:r>
            <a:endParaRPr lang="tr-TR" sz="2400" dirty="0"/>
          </a:p>
          <a:p>
            <a:pPr algn="ctr"/>
            <a:r>
              <a:rPr lang="tr-TR" sz="3600" dirty="0"/>
              <a:t>BİRİNCİ AŞAMA: </a:t>
            </a:r>
            <a:r>
              <a:rPr lang="tr-TR" sz="3600" b="1" dirty="0">
                <a:solidFill>
                  <a:srgbClr val="C00000"/>
                </a:solidFill>
              </a:rPr>
              <a:t>TEMEL YETERLİLİK TESTİ </a:t>
            </a:r>
            <a:r>
              <a:rPr lang="tr-TR" sz="3600" b="1" dirty="0">
                <a:solidFill>
                  <a:srgbClr val="0070C0"/>
                </a:solidFill>
              </a:rPr>
              <a:t>(TYT)</a:t>
            </a:r>
          </a:p>
          <a:p>
            <a:endParaRPr lang="tr-TR" sz="3600" dirty="0"/>
          </a:p>
          <a:p>
            <a:pPr algn="ctr"/>
            <a:r>
              <a:rPr lang="tr-TR" sz="3600" dirty="0"/>
              <a:t>İKİNCİ AŞAMA: </a:t>
            </a:r>
            <a:r>
              <a:rPr lang="tr-TR" sz="3600" b="1" dirty="0">
                <a:solidFill>
                  <a:srgbClr val="C00000"/>
                </a:solidFill>
              </a:rPr>
              <a:t>ALAN </a:t>
            </a:r>
            <a:r>
              <a:rPr lang="tr-TR" sz="3600" b="1" dirty="0" smtClean="0">
                <a:solidFill>
                  <a:srgbClr val="C00000"/>
                </a:solidFill>
              </a:rPr>
              <a:t>YETERLİLİK </a:t>
            </a:r>
            <a:r>
              <a:rPr lang="tr-TR" sz="3600" b="1" dirty="0">
                <a:solidFill>
                  <a:srgbClr val="C00000"/>
                </a:solidFill>
              </a:rPr>
              <a:t>TESTİ </a:t>
            </a:r>
            <a:r>
              <a:rPr lang="tr-TR" sz="3600" b="1" dirty="0">
                <a:solidFill>
                  <a:srgbClr val="002060"/>
                </a:solidFill>
              </a:rPr>
              <a:t>(AYT) ve YABANCI DİL TESTİ (YDT) </a:t>
            </a:r>
          </a:p>
          <a:p>
            <a:pPr marL="0" indent="0">
              <a:buNone/>
            </a:pPr>
            <a:endParaRPr lang="tr-TR" sz="2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807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/>
              <a:t>AYT UYGULANIŞI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9652" y="1556792"/>
            <a:ext cx="6218448" cy="4968552"/>
          </a:xfrm>
        </p:spPr>
        <p:txBody>
          <a:bodyPr>
            <a:normAutofit/>
          </a:bodyPr>
          <a:lstStyle/>
          <a:p>
            <a:r>
              <a:rPr lang="tr-TR" dirty="0"/>
              <a:t>AYT’de adaya tek kitapçık verilecektir. Aday kendi tercih önceliğine göre istediği testten başlayarak, istediği kadar test yanıtlayabilir.</a:t>
            </a:r>
          </a:p>
          <a:p>
            <a:r>
              <a:rPr lang="tr-TR" dirty="0"/>
              <a:t>Bu durumda adayın zamanı iyi kullanması açısından 2 veya 3 teste girmesi tavsiye olunur. </a:t>
            </a:r>
          </a:p>
          <a:p>
            <a:r>
              <a:rPr lang="tr-TR" dirty="0"/>
              <a:t>4 teste birden hazırlanmanın hiç gereği yoktur, lütfen kazanmak istediğiniz programı önceden seçiniz.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02388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ALAN YETERLİKİK TESTİ SÜRELERİ </a:t>
            </a:r>
          </a:p>
        </p:txBody>
      </p:sp>
      <p:pic>
        <p:nvPicPr>
          <p:cNvPr id="5122" name="Picture 2" descr="C:\Users\Senay\Desktop\örnek çalışma\fotolar\SINAV SÜRESİ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10663" y="2631079"/>
            <a:ext cx="4722678" cy="289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352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flipV="1">
            <a:off x="1817695" y="1417638"/>
            <a:ext cx="5840406" cy="643210"/>
          </a:xfrm>
        </p:spPr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Senem\Desktop\2022 YKS SÜRECİ\ayt puan hesapla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4147" y="980728"/>
            <a:ext cx="683474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288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6172200" cy="922114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HATIRLATMALAR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31641" y="1600204"/>
            <a:ext cx="6326460" cy="4525963"/>
          </a:xfrm>
        </p:spPr>
        <p:txBody>
          <a:bodyPr>
            <a:normAutofit fontScale="92500" lnSpcReduction="10000"/>
          </a:bodyPr>
          <a:lstStyle/>
          <a:p>
            <a:r>
              <a:rPr lang="tr-TR" sz="3000" dirty="0" err="1"/>
              <a:t>TYT’de</a:t>
            </a:r>
            <a:r>
              <a:rPr lang="tr-TR" sz="3000" dirty="0"/>
              <a:t> en az 0,5 Türkçe ya da matematik neti çıkartamayan adayın AYT puanı hesaplanmaz. </a:t>
            </a:r>
          </a:p>
          <a:p>
            <a:r>
              <a:rPr lang="tr-TR" sz="3000" dirty="0"/>
              <a:t>TYT netleri AYT puanını hesaplamada kullanılır.</a:t>
            </a:r>
          </a:p>
          <a:p>
            <a:r>
              <a:rPr lang="tr-TR" sz="3000" dirty="0"/>
              <a:t>AYT başarısı / başarısızlığı TYT puanını etkilemez. </a:t>
            </a:r>
          </a:p>
          <a:p>
            <a:endParaRPr lang="tr-TR" sz="3000" b="1" dirty="0">
              <a:solidFill>
                <a:srgbClr val="FF0000"/>
              </a:solidFill>
            </a:endParaRPr>
          </a:p>
          <a:p>
            <a:r>
              <a:rPr lang="tr-TR" sz="3000" b="1" dirty="0">
                <a:solidFill>
                  <a:srgbClr val="FF0000"/>
                </a:solidFill>
              </a:rPr>
              <a:t>Subaylık seçim aşamasında Ham Söz, Sayısal ve          Eşit Ağırlık AYT puanları kullanılır. </a:t>
            </a:r>
          </a:p>
          <a:p>
            <a:r>
              <a:rPr lang="tr-TR" sz="3000" b="1" dirty="0">
                <a:solidFill>
                  <a:srgbClr val="FF0000"/>
                </a:solidFill>
              </a:rPr>
              <a:t>Astsubaylık için ham TYT puanı kullanılır.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12005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38 Grup"/>
          <p:cNvGrpSpPr/>
          <p:nvPr/>
        </p:nvGrpSpPr>
        <p:grpSpPr>
          <a:xfrm>
            <a:off x="3937477" y="0"/>
            <a:ext cx="1716214" cy="3303692"/>
            <a:chOff x="3725967" y="0"/>
            <a:chExt cx="2288287" cy="3303692"/>
          </a:xfrm>
        </p:grpSpPr>
        <p:sp>
          <p:nvSpPr>
            <p:cNvPr id="16" name="Oval 15"/>
            <p:cNvSpPr/>
            <p:nvPr/>
          </p:nvSpPr>
          <p:spPr>
            <a:xfrm>
              <a:off x="3725967" y="0"/>
              <a:ext cx="2288285" cy="2331720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25968" y="2283077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350" dirty="0"/>
            </a:p>
            <a:p>
              <a:pPr algn="ctr"/>
              <a:endParaRPr lang="tr-TR" sz="135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84484" y="2380362"/>
              <a:ext cx="21712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HUKUK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Eşit Ağırlık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125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7" name="26 Altbilgi Yer Tutucusu"/>
          <p:cNvSpPr>
            <a:spLocks noGrp="1"/>
          </p:cNvSpPr>
          <p:nvPr>
            <p:ph type="ftr" sz="quarter" idx="11"/>
          </p:nvPr>
        </p:nvSpPr>
        <p:spPr>
          <a:xfrm>
            <a:off x="1349338" y="2"/>
            <a:ext cx="2314575" cy="365125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</a:p>
        </p:txBody>
      </p:sp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4" name="33 Yuvarlatılmış Dikdörtgen"/>
          <p:cNvSpPr/>
          <p:nvPr/>
        </p:nvSpPr>
        <p:spPr>
          <a:xfrm>
            <a:off x="1374259" y="1580532"/>
            <a:ext cx="2264734" cy="303027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Bazı Bölümler İçin Uygulanan Sıralama</a:t>
            </a:r>
          </a:p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Şartı</a:t>
            </a:r>
          </a:p>
        </p:txBody>
      </p:sp>
      <p:grpSp>
        <p:nvGrpSpPr>
          <p:cNvPr id="44" name="43 Grup"/>
          <p:cNvGrpSpPr/>
          <p:nvPr/>
        </p:nvGrpSpPr>
        <p:grpSpPr>
          <a:xfrm>
            <a:off x="6031321" y="2"/>
            <a:ext cx="1730450" cy="3289851"/>
            <a:chOff x="6517759" y="0"/>
            <a:chExt cx="2307265" cy="3289851"/>
          </a:xfrm>
        </p:grpSpPr>
        <p:sp>
          <p:nvSpPr>
            <p:cNvPr id="18" name="Rectangle 17"/>
            <p:cNvSpPr/>
            <p:nvPr/>
          </p:nvSpPr>
          <p:spPr>
            <a:xfrm>
              <a:off x="6517760" y="2302011"/>
              <a:ext cx="2307264" cy="9878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40" name="39 Grup"/>
            <p:cNvGrpSpPr/>
            <p:nvPr/>
          </p:nvGrpSpPr>
          <p:grpSpPr>
            <a:xfrm>
              <a:off x="6517759" y="0"/>
              <a:ext cx="2307263" cy="3264706"/>
              <a:chOff x="6517759" y="0"/>
              <a:chExt cx="2307263" cy="3264706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6517759" y="0"/>
                <a:ext cx="2307263" cy="2351058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TextBox 14"/>
              <p:cNvSpPr txBox="1"/>
              <p:nvPr/>
            </p:nvSpPr>
            <p:spPr>
              <a:xfrm>
                <a:off x="6616289" y="2341376"/>
                <a:ext cx="217125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FFFF00">
                        <a:alpha val="95000"/>
                      </a:srgb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 Black" pitchFamily="34" charset="0"/>
                  </a:rPr>
                  <a:t>TIP</a:t>
                </a:r>
              </a:p>
              <a:p>
                <a:pPr algn="ctr"/>
                <a:r>
                  <a:rPr lang="tr-TR" dirty="0">
                    <a:solidFill>
                      <a:schemeClr val="bg1"/>
                    </a:solidFill>
                    <a:latin typeface="Arial Black" pitchFamily="34" charset="0"/>
                  </a:rPr>
                  <a:t>Sayısal</a:t>
                </a:r>
              </a:p>
              <a:p>
                <a:pPr algn="ctr"/>
                <a:r>
                  <a:rPr lang="tr-TR" dirty="0">
                    <a:solidFill>
                      <a:schemeClr val="bg1"/>
                    </a:solidFill>
                    <a:latin typeface="Arial Black" pitchFamily="34" charset="0"/>
                  </a:rPr>
                  <a:t>50 bin</a:t>
                </a:r>
                <a:endParaRPr lang="en-US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42" name="41 Grup"/>
          <p:cNvGrpSpPr/>
          <p:nvPr/>
        </p:nvGrpSpPr>
        <p:grpSpPr>
          <a:xfrm>
            <a:off x="3891345" y="3393181"/>
            <a:ext cx="1716214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ECZACILIK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100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031323" y="3444952"/>
            <a:ext cx="1716214" cy="3494684"/>
            <a:chOff x="6632200" y="3375011"/>
            <a:chExt cx="2288287" cy="3494684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8" y="5669366"/>
              <a:ext cx="21712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DİŞ HEKİMLİĞİ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80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6792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ltbilgi Yer Tutucusu"/>
          <p:cNvSpPr>
            <a:spLocks noGrp="1"/>
          </p:cNvSpPr>
          <p:nvPr>
            <p:ph type="ftr" sz="quarter" idx="11"/>
          </p:nvPr>
        </p:nvSpPr>
        <p:spPr>
          <a:xfrm>
            <a:off x="952922" y="5552779"/>
            <a:ext cx="3893838" cy="365125"/>
          </a:xfrm>
        </p:spPr>
        <p:txBody>
          <a:bodyPr/>
          <a:lstStyle/>
          <a:p>
            <a:r>
              <a:rPr lang="tr-TR" b="1" u="sng" dirty="0" smtClean="0">
                <a:solidFill>
                  <a:srgbClr val="FF0000"/>
                </a:solidFill>
              </a:rPr>
              <a:t>Adayların bu programları tercih edebilmeleri için ilgili puan türünde, belirtilen başarı sırası içinde olması gerekmektedir.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41" name="40 Grup"/>
          <p:cNvGrpSpPr/>
          <p:nvPr/>
        </p:nvGrpSpPr>
        <p:grpSpPr>
          <a:xfrm>
            <a:off x="6158785" y="1143927"/>
            <a:ext cx="1801762" cy="4962848"/>
            <a:chOff x="470118" y="3541607"/>
            <a:chExt cx="2402350" cy="4962848"/>
          </a:xfrm>
        </p:grpSpPr>
        <p:sp>
          <p:nvSpPr>
            <p:cNvPr id="10" name="Oval 9"/>
            <p:cNvSpPr/>
            <p:nvPr/>
          </p:nvSpPr>
          <p:spPr>
            <a:xfrm>
              <a:off x="470118" y="3541607"/>
              <a:ext cx="2294345" cy="2214606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78122" y="6266210"/>
              <a:ext cx="2294346" cy="9305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TextBox 14"/>
            <p:cNvSpPr txBox="1"/>
            <p:nvPr/>
          </p:nvSpPr>
          <p:spPr>
            <a:xfrm>
              <a:off x="639667" y="5365134"/>
              <a:ext cx="2171255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MÜHENDİSLİK</a:t>
              </a:r>
            </a:p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(Su, orman ve ziraat </a:t>
              </a:r>
              <a:r>
                <a:rPr lang="tr-TR" b="1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müh.</a:t>
              </a:r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 Hariç)</a:t>
              </a:r>
              <a:endParaRPr lang="tr-TR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endParaRP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300 </a:t>
              </a:r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bin</a:t>
              </a:r>
            </a:p>
            <a:p>
              <a:pPr algn="ctr"/>
              <a:endParaRPr lang="tr-TR" dirty="0" smtClean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ctr"/>
              <a:endParaRPr lang="tr-TR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(s9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2" name="41 Grup"/>
          <p:cNvGrpSpPr/>
          <p:nvPr/>
        </p:nvGrpSpPr>
        <p:grpSpPr>
          <a:xfrm>
            <a:off x="3715453" y="1320107"/>
            <a:ext cx="1716214" cy="3540310"/>
            <a:chOff x="3664456" y="3393181"/>
            <a:chExt cx="2288287" cy="3540310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ÖĞRETMENLİK VE PDR</a:t>
              </a:r>
              <a:endParaRPr lang="tr-TR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endParaRP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1399283" y="1309475"/>
            <a:ext cx="1716214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8" y="5669366"/>
              <a:ext cx="21712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MİMARLIK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250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9593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6172200" cy="1066130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ÖZEL YETENEKLE ÖĞRENCİ ALAN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b="1" dirty="0">
                <a:solidFill>
                  <a:srgbClr val="002060"/>
                </a:solidFill>
              </a:rPr>
              <a:t>Beden Eğitimi ve Spor Öğretmenliği</a:t>
            </a:r>
          </a:p>
          <a:p>
            <a:r>
              <a:rPr lang="tr-TR" b="1" dirty="0">
                <a:solidFill>
                  <a:srgbClr val="002060"/>
                </a:solidFill>
              </a:rPr>
              <a:t>Engellilerde Beden Eğitimi Öğretmenliği </a:t>
            </a:r>
          </a:p>
          <a:p>
            <a:r>
              <a:rPr lang="tr-TR" b="1" dirty="0">
                <a:solidFill>
                  <a:srgbClr val="002060"/>
                </a:solidFill>
              </a:rPr>
              <a:t>Müzik Öğretmenliği</a:t>
            </a:r>
          </a:p>
          <a:p>
            <a:r>
              <a:rPr lang="tr-TR" b="1" dirty="0">
                <a:solidFill>
                  <a:srgbClr val="002060"/>
                </a:solidFill>
              </a:rPr>
              <a:t>Resim Öğretmenliği </a:t>
            </a:r>
          </a:p>
          <a:p>
            <a:pPr marL="0" indent="0">
              <a:buNone/>
            </a:pPr>
            <a:endParaRPr lang="tr-TR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tr-TR" b="1" dirty="0"/>
              <a:t>   Programlarını tercih edebilmek için </a:t>
            </a:r>
            <a:r>
              <a:rPr lang="tr-TR" b="1" u="sng" dirty="0">
                <a:solidFill>
                  <a:srgbClr val="FF0000"/>
                </a:solidFill>
              </a:rPr>
              <a:t>Y- TYT’den ilk 800.000 başarı sırasında </a:t>
            </a:r>
            <a:r>
              <a:rPr lang="tr-TR" b="1" dirty="0"/>
              <a:t>olmak gerekir. </a:t>
            </a:r>
          </a:p>
          <a:p>
            <a:pPr marL="0" indent="0">
              <a:buNone/>
            </a:pPr>
            <a:r>
              <a:rPr lang="tr-TR" b="1" dirty="0"/>
              <a:t>   </a:t>
            </a:r>
            <a:r>
              <a:rPr lang="tr-TR" b="1" u="sng" dirty="0"/>
              <a:t>Bu şartı sağlayan daha sonra özel yetenek sınavına katılabilir. </a:t>
            </a:r>
          </a:p>
          <a:p>
            <a:pPr marL="0" indent="0">
              <a:buNone/>
            </a:pPr>
            <a:endParaRPr lang="tr-TR" b="1" u="sng" dirty="0"/>
          </a:p>
          <a:p>
            <a:pPr marL="0" indent="0">
              <a:buNone/>
            </a:pPr>
            <a:r>
              <a:rPr lang="tr-TR" b="1" dirty="0"/>
              <a:t>  Not: Bunların dışındaki özel yetenek programlarına ön başvuru üniversitelerin belirleyeceği TYT puanı istenecektir.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79515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Lütfen öncelikle resmi kurumlardan (YÖK, ÖSYM, MEB vb.) yapılan duyuruları dikkate alınız.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94370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Sınava sürecinde olan tüm öğrencilerimize kolaylıklar dileriz.</a:t>
            </a:r>
            <a:endParaRPr lang="tr-TR" dirty="0">
              <a:solidFill>
                <a:srgbClr val="FF0000"/>
              </a:solidFill>
            </a:endParaRPr>
          </a:p>
          <a:p>
            <a:endParaRPr lang="tr-TR" dirty="0" smtClean="0">
              <a:solidFill>
                <a:srgbClr val="FF0000"/>
              </a:solidFill>
            </a:endParaRPr>
          </a:p>
          <a:p>
            <a:endParaRPr lang="tr-TR" dirty="0"/>
          </a:p>
          <a:p>
            <a:pPr marL="0" indent="0">
              <a:buNone/>
            </a:pPr>
            <a:r>
              <a:rPr lang="tr-TR" dirty="0" smtClean="0"/>
              <a:t>						</a:t>
            </a:r>
            <a:r>
              <a:rPr lang="tr-TR" smtClean="0"/>
              <a:t>	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571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4400968" y="4737542"/>
            <a:ext cx="1626586" cy="151603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Haziran Pazar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360900" y="2923788"/>
            <a:ext cx="1666654" cy="144889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Haziran Pazar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360899" y="1247357"/>
            <a:ext cx="1507164" cy="126752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Haziran Cumartesi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5917" y="1560780"/>
            <a:ext cx="1774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TYT</a:t>
            </a:r>
          </a:p>
          <a:p>
            <a:pPr algn="ctr"/>
            <a:r>
              <a:rPr lang="tr-TR" sz="1600" dirty="0">
                <a:solidFill>
                  <a:schemeClr val="accent2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Temel Yeterlilik Testi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23" name="TextBox 21"/>
          <p:cNvSpPr txBox="1"/>
          <p:nvPr/>
        </p:nvSpPr>
        <p:spPr>
          <a:xfrm>
            <a:off x="1584598" y="3227203"/>
            <a:ext cx="1457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AYT</a:t>
            </a:r>
          </a:p>
          <a:p>
            <a:pPr algn="ctr"/>
            <a:r>
              <a:rPr lang="tr-TR" sz="1600" dirty="0">
                <a:solidFill>
                  <a:schemeClr val="accent3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Alan Yeterlilik Testi</a:t>
            </a:r>
            <a:endParaRPr lang="en-US" sz="1600" dirty="0">
              <a:solidFill>
                <a:schemeClr val="accent3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1" name="TextBox 21"/>
          <p:cNvSpPr txBox="1"/>
          <p:nvPr/>
        </p:nvSpPr>
        <p:spPr>
          <a:xfrm>
            <a:off x="1584598" y="4851277"/>
            <a:ext cx="14571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DİL</a:t>
            </a:r>
          </a:p>
          <a:p>
            <a:pPr algn="ctr"/>
            <a:r>
              <a:rPr lang="tr-TR" sz="2400" dirty="0">
                <a:solidFill>
                  <a:srgbClr val="0070C0"/>
                </a:solidFill>
                <a:latin typeface="Roboto Bk" pitchFamily="2" charset="0"/>
                <a:ea typeface="Roboto Bk" pitchFamily="2" charset="0"/>
              </a:rPr>
              <a:t>Dil Testi</a:t>
            </a:r>
            <a:endParaRPr lang="en-US" sz="2400" dirty="0">
              <a:solidFill>
                <a:srgbClr val="0070C0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1143000" y="0"/>
            <a:ext cx="6858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971967" y="38781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SINAV TAKVİMİ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971968" y="6477454"/>
            <a:ext cx="6857998" cy="365125"/>
          </a:xfrm>
        </p:spPr>
        <p:txBody>
          <a:bodyPr/>
          <a:lstStyle/>
          <a:p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Tam tarih henüz belli değil </a:t>
            </a:r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 </a:t>
            </a:r>
            <a:r>
              <a:rPr lang="tr-TR" b="1" dirty="0">
                <a:solidFill>
                  <a:srgbClr val="FF0000"/>
                </a:solidFill>
              </a:rPr>
              <a:t>2024 Haziran ayında bir hafta sonunda yapılacaktır. Net tarih ÖSYM tarafından Ocak 2024’deki kılavuzda duyurulacaktır. </a:t>
            </a: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Ok: Sağ 1">
            <a:extLst>
              <a:ext uri="{FF2B5EF4-FFF2-40B4-BE49-F238E27FC236}">
                <a16:creationId xmlns:a16="http://schemas.microsoft.com/office/drawing/2014/main" xmlns="" id="{5126B77D-3D46-4683-96AC-5CCE6FE34659}"/>
              </a:ext>
            </a:extLst>
          </p:cNvPr>
          <p:cNvSpPr/>
          <p:nvPr/>
        </p:nvSpPr>
        <p:spPr>
          <a:xfrm>
            <a:off x="3455724" y="1641089"/>
            <a:ext cx="629816" cy="615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k: Sağ 14">
            <a:extLst>
              <a:ext uri="{FF2B5EF4-FFF2-40B4-BE49-F238E27FC236}">
                <a16:creationId xmlns:a16="http://schemas.microsoft.com/office/drawing/2014/main" xmlns="" id="{3BADFBAE-7126-434B-B46D-3B131FDAF285}"/>
              </a:ext>
            </a:extLst>
          </p:cNvPr>
          <p:cNvSpPr/>
          <p:nvPr/>
        </p:nvSpPr>
        <p:spPr>
          <a:xfrm>
            <a:off x="3455725" y="3258448"/>
            <a:ext cx="629816" cy="615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k: Sağ 15">
            <a:extLst>
              <a:ext uri="{FF2B5EF4-FFF2-40B4-BE49-F238E27FC236}">
                <a16:creationId xmlns:a16="http://schemas.microsoft.com/office/drawing/2014/main" xmlns="" id="{FEFC8B3A-76F2-47EE-AFFE-C747C4C938A0}"/>
              </a:ext>
            </a:extLst>
          </p:cNvPr>
          <p:cNvSpPr/>
          <p:nvPr/>
        </p:nvSpPr>
        <p:spPr>
          <a:xfrm>
            <a:off x="3455725" y="5119436"/>
            <a:ext cx="629816" cy="615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0DD29760-76AD-4922-ADD4-C2596A4F3B5A}"/>
              </a:ext>
            </a:extLst>
          </p:cNvPr>
          <p:cNvSpPr txBox="1"/>
          <p:nvPr/>
        </p:nvSpPr>
        <p:spPr>
          <a:xfrm>
            <a:off x="6773320" y="1550117"/>
            <a:ext cx="1227680" cy="6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10.15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0D258C5A-3EA5-4DA2-BF99-527A16C9E6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7556" y="1419822"/>
            <a:ext cx="666502" cy="888671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xmlns="" id="{47EA6540-E636-499B-B843-0DA8B934B8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1486" y="3227200"/>
            <a:ext cx="666502" cy="888671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xmlns="" id="{FE950A8D-3018-4E31-8B3A-5E734B8EA6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6819" y="5034582"/>
            <a:ext cx="666502" cy="888671"/>
          </a:xfrm>
          <a:prstGeom prst="rect">
            <a:avLst/>
          </a:prstGeom>
        </p:spPr>
      </p:pic>
      <p:sp>
        <p:nvSpPr>
          <p:cNvPr id="24" name="Metin kutusu 23">
            <a:extLst>
              <a:ext uri="{FF2B5EF4-FFF2-40B4-BE49-F238E27FC236}">
                <a16:creationId xmlns:a16="http://schemas.microsoft.com/office/drawing/2014/main" xmlns="" id="{61DFF9B2-B56B-41F9-8DD3-3052522D3CAA}"/>
              </a:ext>
            </a:extLst>
          </p:cNvPr>
          <p:cNvSpPr txBox="1"/>
          <p:nvPr/>
        </p:nvSpPr>
        <p:spPr>
          <a:xfrm>
            <a:off x="6773320" y="3369580"/>
            <a:ext cx="1227680" cy="6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10.15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xmlns="" id="{ACF981F8-B2DC-4B54-9D73-455B62C83021}"/>
              </a:ext>
            </a:extLst>
          </p:cNvPr>
          <p:cNvSpPr txBox="1"/>
          <p:nvPr/>
        </p:nvSpPr>
        <p:spPr>
          <a:xfrm>
            <a:off x="6773320" y="5155491"/>
            <a:ext cx="1227680" cy="6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15.45</a:t>
            </a:r>
          </a:p>
        </p:txBody>
      </p:sp>
    </p:spTree>
    <p:extLst>
      <p:ext uri="{BB962C8B-B14F-4D97-AF65-F5344CB8AC3E}">
        <p14:creationId xmlns:p14="http://schemas.microsoft.com/office/powerpoint/2010/main" xmlns="" val="335030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8" grpId="0" animBg="1"/>
      <p:bldP spid="22" grpId="0"/>
      <p:bldP spid="23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5111346" y="3113959"/>
            <a:ext cx="1836693" cy="2425960"/>
          </a:xfrm>
          <a:prstGeom prst="ellipse">
            <a:avLst/>
          </a:prstGeom>
          <a:solidFill>
            <a:srgbClr val="F4992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28 Dikdörtgen"/>
          <p:cNvSpPr/>
          <p:nvPr/>
        </p:nvSpPr>
        <p:spPr>
          <a:xfrm>
            <a:off x="1143000" y="0"/>
            <a:ext cx="6858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1143000" y="1417684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34" name="33 Grup"/>
          <p:cNvGrpSpPr/>
          <p:nvPr/>
        </p:nvGrpSpPr>
        <p:grpSpPr>
          <a:xfrm>
            <a:off x="1474213" y="1461122"/>
            <a:ext cx="6195578" cy="3902491"/>
            <a:chOff x="5271422" y="-726840"/>
            <a:chExt cx="8260769" cy="3902491"/>
          </a:xfrm>
        </p:grpSpPr>
        <p:sp>
          <p:nvSpPr>
            <p:cNvPr id="7" name="Rectangle 6"/>
            <p:cNvSpPr/>
            <p:nvPr/>
          </p:nvSpPr>
          <p:spPr>
            <a:xfrm>
              <a:off x="5271422" y="2287457"/>
              <a:ext cx="74014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endParaRPr lang="en-US" sz="2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158599" y="-726840"/>
              <a:ext cx="437359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SINAV BAŞVURULARI</a:t>
              </a:r>
              <a:endParaRPr lang="en-US" sz="4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0221316" y="1083936"/>
              <a:ext cx="2216989" cy="2091715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400" b="1" dirty="0">
                  <a:solidFill>
                    <a:schemeClr val="tx1"/>
                  </a:solidFill>
                </a:rPr>
                <a:t>Belli Değil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4"/>
          <p:cNvSpPr txBox="1"/>
          <p:nvPr/>
        </p:nvSpPr>
        <p:spPr>
          <a:xfrm>
            <a:off x="1020074" y="0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BAŞVURULAR</a:t>
            </a:r>
          </a:p>
          <a:p>
            <a:pPr algn="ctr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bas Neue" panose="020B0606020202050201" pitchFamily="34" charset="0"/>
            </a:endParaRPr>
          </a:p>
        </p:txBody>
      </p:sp>
      <p:sp>
        <p:nvSpPr>
          <p:cNvPr id="32" name="3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z="1400" b="1" dirty="0" smtClean="0"/>
              <a:t>Genelde Mart </a:t>
            </a:r>
            <a:r>
              <a:rPr lang="tr-TR" sz="1400" b="1" dirty="0" err="1" smtClean="0"/>
              <a:t>ayında,sınav</a:t>
            </a:r>
            <a:r>
              <a:rPr lang="tr-TR" sz="1400" b="1" dirty="0" smtClean="0"/>
              <a:t> ücreti her oturum için ayrı.</a:t>
            </a:r>
            <a:endParaRPr lang="en-US" sz="1400" b="1" dirty="0"/>
          </a:p>
        </p:txBody>
      </p:sp>
      <p:sp>
        <p:nvSpPr>
          <p:cNvPr id="35" name="3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2" y="1949099"/>
            <a:ext cx="3208491" cy="427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227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00152" y="1690688"/>
            <a:ext cx="6534882" cy="4351338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Başvurular bireysel olarak </a:t>
            </a:r>
            <a:r>
              <a:rPr lang="tr-TR" dirty="0">
                <a:solidFill>
                  <a:srgbClr val="FF0000"/>
                </a:solidFill>
                <a:hlinkClick r:id="rId2"/>
              </a:rPr>
              <a:t>https://ais.osym.gov.tr/</a:t>
            </a:r>
            <a:r>
              <a:rPr lang="tr-TR" dirty="0">
                <a:solidFill>
                  <a:srgbClr val="FF0000"/>
                </a:solidFill>
              </a:rPr>
              <a:t> adresinden ve ÖSYM başvuru merkezlerinden yapılabilecek.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57314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85900" y="188640"/>
            <a:ext cx="6218448" cy="1656184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rgbClr val="C00000"/>
                </a:solidFill>
              </a:rPr>
              <a:t>TYT NEDİR? (BİRİNCİ AŞAMA SINAVI)</a:t>
            </a:r>
            <a:br>
              <a:rPr lang="tr-TR" sz="3600" b="1" dirty="0">
                <a:solidFill>
                  <a:srgbClr val="C00000"/>
                </a:solidFill>
              </a:rPr>
            </a:br>
            <a:r>
              <a:rPr lang="tr-TR" sz="3600" b="1" dirty="0">
                <a:solidFill>
                  <a:srgbClr val="C00000"/>
                </a:solidFill>
              </a:rPr>
              <a:t>TEMEL YETENEK TESTİ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31641" y="1772819"/>
            <a:ext cx="6326460" cy="4353347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İlk aşama sınavı olup yükseköğretime geçiş yapmak isteyen </a:t>
            </a:r>
            <a:r>
              <a:rPr lang="tr-TR" u="sng" dirty="0" smtClean="0">
                <a:solidFill>
                  <a:srgbClr val="FF0000"/>
                </a:solidFill>
              </a:rPr>
              <a:t>tüm adayların girmesi gereken </a:t>
            </a:r>
            <a:r>
              <a:rPr lang="tr-TR" dirty="0" smtClean="0"/>
              <a:t>bir sınavdır. 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/>
              <a:t>Temel Yeterlilik, adayların sözel ve sayısal alanlarda sahip olmaları beklenen </a:t>
            </a:r>
            <a:r>
              <a:rPr lang="tr-TR" dirty="0" smtClean="0"/>
              <a:t>temel düzeyde bilgi</a:t>
            </a:r>
            <a:r>
              <a:rPr lang="tr-TR" dirty="0"/>
              <a:t>, </a:t>
            </a:r>
            <a:r>
              <a:rPr lang="tr-TR" dirty="0" smtClean="0"/>
              <a:t>beceri, hazır bulunuşluk </a:t>
            </a:r>
            <a:r>
              <a:rPr lang="tr-TR" dirty="0"/>
              <a:t>ve yetkinlikleri kapsar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74790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Dikdörtgen"/>
          <p:cNvSpPr/>
          <p:nvPr/>
        </p:nvSpPr>
        <p:spPr>
          <a:xfrm>
            <a:off x="1143000" y="0"/>
            <a:ext cx="6858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" name="Group 3"/>
          <p:cNvGrpSpPr/>
          <p:nvPr/>
        </p:nvGrpSpPr>
        <p:grpSpPr>
          <a:xfrm>
            <a:off x="1020074" y="116797"/>
            <a:ext cx="6858000" cy="1077218"/>
            <a:chOff x="-218536" y="-1046798"/>
            <a:chExt cx="12192000" cy="1436291"/>
          </a:xfrm>
        </p:grpSpPr>
        <p:sp>
          <p:nvSpPr>
            <p:cNvPr id="5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</a:t>
              </a:r>
              <a:r>
                <a:rPr lang="tr-TR" sz="4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ebas Neue" panose="020B0606020202050201" pitchFamily="34" charset="0"/>
                </a:rPr>
                <a:t> TYT SORU SAYILARI</a:t>
              </a:r>
            </a:p>
            <a:p>
              <a:pPr algn="ctr"/>
              <a:endPara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155" y="-433978"/>
              <a:ext cx="10944667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TEMEL YETERLİLİK TESTİ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822361" y="1345241"/>
            <a:ext cx="70586" cy="497576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1643400" y="1122142"/>
            <a:ext cx="1364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1">
                    <a:lumMod val="75000"/>
                  </a:schemeClr>
                </a:solidFill>
              </a:rPr>
              <a:t>Türkçe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631157" y="1094058"/>
            <a:ext cx="621908" cy="8292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61956" y="3892206"/>
            <a:ext cx="651628" cy="8688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644425" y="5113724"/>
            <a:ext cx="686686" cy="9155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596402" y="2185415"/>
            <a:ext cx="691419" cy="9218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0" name="39 Grup"/>
          <p:cNvGrpSpPr/>
          <p:nvPr/>
        </p:nvGrpSpPr>
        <p:grpSpPr>
          <a:xfrm>
            <a:off x="1234583" y="2842927"/>
            <a:ext cx="1843014" cy="1835991"/>
            <a:chOff x="6313481" y="1196612"/>
            <a:chExt cx="2286452" cy="1835991"/>
          </a:xfrm>
        </p:grpSpPr>
        <p:sp>
          <p:nvSpPr>
            <p:cNvPr id="28" name="27 Yuvarlatılmış Dikdörtgen"/>
            <p:cNvSpPr/>
            <p:nvPr/>
          </p:nvSpPr>
          <p:spPr>
            <a:xfrm>
              <a:off x="6402197" y="1196612"/>
              <a:ext cx="1807980" cy="100066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13481" y="1216721"/>
              <a:ext cx="2286452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Coğrafya                     :5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Din Kültürü ve A.B.  </a:t>
              </a:r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:    5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Felsefe                        </a:t>
              </a:r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: 5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Tarih                            :5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19626" y="2209689"/>
            <a:ext cx="2375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6">
                    <a:lumMod val="75000"/>
                  </a:schemeClr>
                </a:solidFill>
              </a:rPr>
              <a:t>Sosyal Bilimler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34584" y="3995021"/>
            <a:ext cx="177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2">
                    <a:lumMod val="75000"/>
                  </a:schemeClr>
                </a:solidFill>
              </a:rPr>
              <a:t>Matematik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45" name="44 Grup"/>
          <p:cNvGrpSpPr/>
          <p:nvPr/>
        </p:nvGrpSpPr>
        <p:grpSpPr>
          <a:xfrm>
            <a:off x="1405514" y="5721351"/>
            <a:ext cx="1056538" cy="1436904"/>
            <a:chOff x="1496600" y="4629649"/>
            <a:chExt cx="1348716" cy="1357746"/>
          </a:xfrm>
        </p:grpSpPr>
        <p:sp>
          <p:nvSpPr>
            <p:cNvPr id="37" name="36 Yuvarlatılmış Dikdörtgen"/>
            <p:cNvSpPr/>
            <p:nvPr/>
          </p:nvSpPr>
          <p:spPr>
            <a:xfrm>
              <a:off x="1496600" y="4629649"/>
              <a:ext cx="1348716" cy="836762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95887" y="4678698"/>
              <a:ext cx="1147313" cy="13086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Fizik      :7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Kimya   :7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Biyoloji :6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119626" y="5060243"/>
            <a:ext cx="2222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3">
                    <a:lumMod val="50000"/>
                  </a:schemeClr>
                </a:solidFill>
              </a:rPr>
              <a:t>Fen </a:t>
            </a:r>
            <a:r>
              <a:rPr lang="tr-TR" sz="3600" b="1" dirty="0">
                <a:solidFill>
                  <a:schemeClr val="accent3">
                    <a:lumMod val="50000"/>
                  </a:schemeClr>
                </a:solidFill>
              </a:rPr>
              <a:t>Bilimleri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767451" y="1122143"/>
            <a:ext cx="183706" cy="24494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771201" y="6226366"/>
            <a:ext cx="171033" cy="22804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5" name="34 Grup"/>
          <p:cNvGrpSpPr/>
          <p:nvPr/>
        </p:nvGrpSpPr>
        <p:grpSpPr>
          <a:xfrm>
            <a:off x="5793697" y="2504531"/>
            <a:ext cx="1792137" cy="2661754"/>
            <a:chOff x="2568811" y="1201121"/>
            <a:chExt cx="2389517" cy="2661754"/>
          </a:xfrm>
        </p:grpSpPr>
        <p:sp>
          <p:nvSpPr>
            <p:cNvPr id="31" name="30 Metin kutusu"/>
            <p:cNvSpPr txBox="1"/>
            <p:nvPr/>
          </p:nvSpPr>
          <p:spPr>
            <a:xfrm>
              <a:off x="2568811" y="1201121"/>
              <a:ext cx="2389517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4000">
                <a:spcAft>
                  <a:spcPts val="600"/>
                </a:spcAft>
              </a:pPr>
              <a:r>
                <a:rPr lang="tr-TR" sz="8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120</a:t>
              </a:r>
              <a:endParaRPr lang="tr-TR" dirty="0"/>
            </a:p>
          </p:txBody>
        </p:sp>
        <p:sp>
          <p:nvSpPr>
            <p:cNvPr id="33" name="32 Metin kutusu"/>
            <p:cNvSpPr txBox="1"/>
            <p:nvPr/>
          </p:nvSpPr>
          <p:spPr>
            <a:xfrm>
              <a:off x="2797759" y="2108549"/>
              <a:ext cx="153550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5400" dirty="0"/>
                <a:t>Soru</a:t>
              </a:r>
            </a:p>
          </p:txBody>
        </p:sp>
      </p:grpSp>
      <p:grpSp>
        <p:nvGrpSpPr>
          <p:cNvPr id="46" name="45 Grup"/>
          <p:cNvGrpSpPr/>
          <p:nvPr/>
        </p:nvGrpSpPr>
        <p:grpSpPr>
          <a:xfrm>
            <a:off x="6413479" y="2715031"/>
            <a:ext cx="2260938" cy="1705867"/>
            <a:chOff x="6320286" y="980536"/>
            <a:chExt cx="3014583" cy="1680961"/>
          </a:xfrm>
        </p:grpSpPr>
        <p:sp>
          <p:nvSpPr>
            <p:cNvPr id="32" name="31 Metin kutusu"/>
            <p:cNvSpPr txBox="1"/>
            <p:nvPr/>
          </p:nvSpPr>
          <p:spPr>
            <a:xfrm>
              <a:off x="6945353" y="980536"/>
              <a:ext cx="2389516" cy="363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tr-TR" dirty="0"/>
            </a:p>
          </p:txBody>
        </p:sp>
        <p:sp>
          <p:nvSpPr>
            <p:cNvPr id="34" name="33 Metin kutusu"/>
            <p:cNvSpPr txBox="1"/>
            <p:nvPr/>
          </p:nvSpPr>
          <p:spPr>
            <a:xfrm>
              <a:off x="6320286" y="1963946"/>
              <a:ext cx="1788544" cy="697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tr-TR" sz="4000" dirty="0"/>
            </a:p>
          </p:txBody>
        </p:sp>
      </p:grp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>
          <a:xfrm>
            <a:off x="7671560" y="4811757"/>
            <a:ext cx="1305810" cy="365125"/>
          </a:xfrm>
        </p:spPr>
        <p:txBody>
          <a:bodyPr/>
          <a:lstStyle/>
          <a:p>
            <a:r>
              <a:rPr lang="tr-T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165 Dakika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838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85900" y="116632"/>
            <a:ext cx="6172200" cy="1152128"/>
          </a:xfrm>
        </p:spPr>
        <p:txBody>
          <a:bodyPr>
            <a:normAutofit/>
          </a:bodyPr>
          <a:lstStyle/>
          <a:p>
            <a:r>
              <a:rPr lang="tr-TR" b="1" dirty="0" smtClean="0"/>
              <a:t>TYT SORU DAĞILIMLAR </a:t>
            </a:r>
            <a:endParaRPr lang="tr-TR" sz="38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Senay\Desktop\2020 YKS SÜRECİ\sour sayıs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9743" y="1196752"/>
            <a:ext cx="3808346" cy="542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469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aml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Rozet</Template>
  <TotalTime>720</TotalTime>
  <Words>1205</Words>
  <Application>Microsoft Office PowerPoint</Application>
  <PresentationFormat>Ekran Gösterisi (4:3)</PresentationFormat>
  <Paragraphs>265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39" baseType="lpstr">
      <vt:lpstr>Damla</vt:lpstr>
      <vt:lpstr>YÜKSEK ÖĞRETİM KURUMLARI SINAVI (TYT-AYT-YDT)</vt:lpstr>
      <vt:lpstr>2024 YKS </vt:lpstr>
      <vt:lpstr>2024 YKS SINAVLARI:</vt:lpstr>
      <vt:lpstr>Slayt 4</vt:lpstr>
      <vt:lpstr>Slayt 5</vt:lpstr>
      <vt:lpstr>Slayt 6</vt:lpstr>
      <vt:lpstr>TYT NEDİR? (BİRİNCİ AŞAMA SINAVI) TEMEL YETENEK TESTİ</vt:lpstr>
      <vt:lpstr>Slayt 8</vt:lpstr>
      <vt:lpstr>TYT SORU DAĞILIMLAR </vt:lpstr>
      <vt:lpstr>SÖZEL MANTIK (40 TÜRKÇE / 20 SOSYAL)</vt:lpstr>
      <vt:lpstr>SAYISAL MANTIK (40 MATEMATİK /20 FEN)</vt:lpstr>
      <vt:lpstr>TYT KAPSAMI </vt:lpstr>
      <vt:lpstr>TYT UYGULANIŞI </vt:lpstr>
      <vt:lpstr>Slayt 14</vt:lpstr>
      <vt:lpstr>Slayt 15</vt:lpstr>
      <vt:lpstr>TYT’de ders başına her bir netin yaklaşık değeri</vt:lpstr>
      <vt:lpstr>TYT’DE PUANI HESAPLANANLAR</vt:lpstr>
      <vt:lpstr>TYT PUANI İLE ASKER ve POLİS MESLEK YÜKSEKOKULU ÖN BAŞVURULARI</vt:lpstr>
      <vt:lpstr>YKS’DE İKİNCİ AŞAMA SINAVLARI:</vt:lpstr>
      <vt:lpstr>Slayt 20</vt:lpstr>
      <vt:lpstr>AYT ve YDT UYGULANIŞI  </vt:lpstr>
      <vt:lpstr>  Fen Bilimleri Sınavı:  Bu derslerin tüm lise müfredatını kapsar. </vt:lpstr>
      <vt:lpstr>Matematik Sınavı:     Tüm Lise Matematik ve Geometri konularını kapsamaktadır.   Yaklaşık 30 mat 10 geometri sorusu sorulacaktır</vt:lpstr>
      <vt:lpstr>AYT DERS KAPSAMLARI ve SORU SAYILARI </vt:lpstr>
      <vt:lpstr>Tarih-1 ve Coğrafya-1 Kapsamı</vt:lpstr>
      <vt:lpstr>Sosyal Bilimler-2 Sınavı: </vt:lpstr>
      <vt:lpstr>Sosyal Bilimler-2 Ders Kapsamları</vt:lpstr>
      <vt:lpstr>Dil Sınavı (YDT)</vt:lpstr>
      <vt:lpstr>PUAN TÜRLERİ</vt:lpstr>
      <vt:lpstr>AYT UYGULANIŞI</vt:lpstr>
      <vt:lpstr>ALAN YETERLİKİK TESTİ SÜRELERİ </vt:lpstr>
      <vt:lpstr>Slayt 32</vt:lpstr>
      <vt:lpstr>HATIRLATMALAR</vt:lpstr>
      <vt:lpstr>Slayt 34</vt:lpstr>
      <vt:lpstr>Slayt 35</vt:lpstr>
      <vt:lpstr>ÖZEL YETENEKLE ÖĞRENCİ ALAN</vt:lpstr>
      <vt:lpstr>Slayt 37</vt:lpstr>
      <vt:lpstr>Slayt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YÜKSEK ÖĞRETİM KURUMLARI SINAVI (TYT-AYT-YDT)</dc:title>
  <dc:creator>BEŞİR BALCIOĞLU AL</dc:creator>
  <cp:lastModifiedBy>DELL</cp:lastModifiedBy>
  <cp:revision>26</cp:revision>
  <dcterms:created xsi:type="dcterms:W3CDTF">2023-09-21T11:42:35Z</dcterms:created>
  <dcterms:modified xsi:type="dcterms:W3CDTF">2023-10-12T11:49:54Z</dcterms:modified>
</cp:coreProperties>
</file>